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5"/>
  </p:notesMasterIdLst>
  <p:sldIdLst>
    <p:sldId id="256" r:id="rId2"/>
    <p:sldId id="389" r:id="rId3"/>
    <p:sldId id="391" r:id="rId4"/>
    <p:sldId id="393" r:id="rId5"/>
    <p:sldId id="394" r:id="rId6"/>
    <p:sldId id="395" r:id="rId7"/>
    <p:sldId id="396" r:id="rId8"/>
    <p:sldId id="483" r:id="rId9"/>
    <p:sldId id="485" r:id="rId10"/>
    <p:sldId id="398" r:id="rId11"/>
    <p:sldId id="399" r:id="rId12"/>
    <p:sldId id="508" r:id="rId13"/>
    <p:sldId id="400" r:id="rId14"/>
    <p:sldId id="402" r:id="rId15"/>
    <p:sldId id="403" r:id="rId16"/>
    <p:sldId id="404" r:id="rId17"/>
    <p:sldId id="486" r:id="rId18"/>
    <p:sldId id="405" r:id="rId19"/>
    <p:sldId id="487" r:id="rId20"/>
    <p:sldId id="408" r:id="rId21"/>
    <p:sldId id="488" r:id="rId22"/>
    <p:sldId id="509" r:id="rId23"/>
    <p:sldId id="475" r:id="rId24"/>
    <p:sldId id="412" r:id="rId25"/>
    <p:sldId id="413" r:id="rId26"/>
    <p:sldId id="414" r:id="rId27"/>
    <p:sldId id="415" r:id="rId28"/>
    <p:sldId id="416" r:id="rId29"/>
    <p:sldId id="417" r:id="rId30"/>
    <p:sldId id="418" r:id="rId31"/>
    <p:sldId id="419" r:id="rId32"/>
    <p:sldId id="420" r:id="rId33"/>
    <p:sldId id="510" r:id="rId34"/>
    <p:sldId id="511" r:id="rId35"/>
    <p:sldId id="421" r:id="rId36"/>
    <p:sldId id="422" r:id="rId37"/>
    <p:sldId id="423" r:id="rId38"/>
    <p:sldId id="512" r:id="rId39"/>
    <p:sldId id="489" r:id="rId40"/>
    <p:sldId id="504" r:id="rId41"/>
    <p:sldId id="514" r:id="rId42"/>
    <p:sldId id="495" r:id="rId43"/>
    <p:sldId id="496" r:id="rId44"/>
    <p:sldId id="497" r:id="rId45"/>
    <p:sldId id="515" r:id="rId46"/>
    <p:sldId id="424" r:id="rId47"/>
    <p:sldId id="425" r:id="rId48"/>
    <p:sldId id="426" r:id="rId49"/>
    <p:sldId id="427" r:id="rId50"/>
    <p:sldId id="428" r:id="rId51"/>
    <p:sldId id="429" r:id="rId52"/>
    <p:sldId id="430" r:id="rId53"/>
    <p:sldId id="431" r:id="rId54"/>
    <p:sldId id="432" r:id="rId55"/>
    <p:sldId id="476" r:id="rId56"/>
    <p:sldId id="477" r:id="rId57"/>
    <p:sldId id="478" r:id="rId58"/>
    <p:sldId id="479" r:id="rId59"/>
    <p:sldId id="493" r:id="rId60"/>
    <p:sldId id="494" r:id="rId61"/>
    <p:sldId id="498" r:id="rId62"/>
    <p:sldId id="499" r:id="rId63"/>
    <p:sldId id="500" r:id="rId64"/>
    <p:sldId id="501" r:id="rId65"/>
    <p:sldId id="502" r:id="rId66"/>
    <p:sldId id="503" r:id="rId67"/>
    <p:sldId id="506" r:id="rId68"/>
    <p:sldId id="491" r:id="rId69"/>
    <p:sldId id="492" r:id="rId70"/>
    <p:sldId id="433" r:id="rId71"/>
    <p:sldId id="439" r:id="rId72"/>
    <p:sldId id="435" r:id="rId73"/>
    <p:sldId id="440" r:id="rId74"/>
  </p:sldIdLst>
  <p:sldSz cx="9144000" cy="6858000" type="screen4x3"/>
  <p:notesSz cx="6669088" cy="9926638"/>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900"/>
    <a:srgbClr val="FF0000"/>
    <a:srgbClr val="FF3300"/>
    <a:srgbClr val="000000"/>
    <a:srgbClr val="1966B3"/>
    <a:srgbClr val="FFFF00"/>
    <a:srgbClr val="C1D1D3"/>
    <a:srgbClr val="5AAB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90920" autoAdjust="0"/>
  </p:normalViewPr>
  <p:slideViewPr>
    <p:cSldViewPr>
      <p:cViewPr varScale="1">
        <p:scale>
          <a:sx n="79" d="100"/>
          <a:sy n="79" d="100"/>
        </p:scale>
        <p:origin x="-1594" y="-67"/>
      </p:cViewPr>
      <p:guideLst>
        <p:guide orient="horz" pos="2160"/>
        <p:guide pos="2880"/>
      </p:guideLst>
    </p:cSldViewPr>
  </p:slideViewPr>
  <p:outlineViewPr>
    <p:cViewPr>
      <p:scale>
        <a:sx n="33" d="100"/>
        <a:sy n="33" d="100"/>
      </p:scale>
      <p:origin x="0" y="4860"/>
    </p:cViewPr>
  </p:outlineViewPr>
  <p:notesTextViewPr>
    <p:cViewPr>
      <p:scale>
        <a:sx n="100" d="100"/>
        <a:sy n="100" d="100"/>
      </p:scale>
      <p:origin x="0" y="0"/>
    </p:cViewPr>
  </p:notesTextViewPr>
  <p:sorterViewPr>
    <p:cViewPr>
      <p:scale>
        <a:sx n="90" d="100"/>
        <a:sy n="90" d="100"/>
      </p:scale>
      <p:origin x="0" y="47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5" Type="http://schemas.openxmlformats.org/officeDocument/2006/relationships/image" Target="../media/image35.wmf"/><Relationship Id="rId4"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49.wmf"/><Relationship Id="rId1" Type="http://schemas.openxmlformats.org/officeDocument/2006/relationships/image" Target="../media/image4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pPr>
              <a:defRPr/>
            </a:pPr>
            <a:fld id="{5ACB24BB-07AD-429A-A2E2-1D4803ABA524}" type="datetimeFigureOut">
              <a:rPr lang="zh-CN" altLang="en-US"/>
              <a:pPr>
                <a:defRPr/>
              </a:pPr>
              <a:t>2023/5/9</a:t>
            </a:fld>
            <a:endParaRPr lang="zh-CN" altLang="en-US"/>
          </a:p>
        </p:txBody>
      </p:sp>
      <p:sp>
        <p:nvSpPr>
          <p:cNvPr id="4" name="幻灯片图像占位符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66909" y="4715153"/>
            <a:ext cx="5335270" cy="4466987"/>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pPr>
              <a:defRPr/>
            </a:pPr>
            <a:fld id="{0486AD57-67ED-4140-9F70-67C055736CF8}" type="slidenum">
              <a:rPr lang="zh-CN" altLang="en-US"/>
              <a:pPr>
                <a:defRPr/>
              </a:pPr>
              <a:t>‹#›</a:t>
            </a:fld>
            <a:endParaRPr lang="zh-CN" altLang="en-US"/>
          </a:p>
        </p:txBody>
      </p:sp>
    </p:spTree>
    <p:extLst>
      <p:ext uri="{BB962C8B-B14F-4D97-AF65-F5344CB8AC3E}">
        <p14:creationId xmlns:p14="http://schemas.microsoft.com/office/powerpoint/2010/main" val="2124583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2F8D6E2A-0462-4A8C-947C-08D7354A92E4}" type="slidenum">
              <a:rPr lang="en-US" altLang="zh-CN" smtClean="0">
                <a:solidFill>
                  <a:srgbClr val="000000"/>
                </a:solidFill>
                <a:latin typeface="AR PL UMing CN" pitchFamily="16" charset="0"/>
                <a:ea typeface="宋体" pitchFamily="2" charset="-122"/>
              </a:rPr>
              <a:pPr eaLnBrk="1" hangingPunct="1"/>
              <a:t>2</a:t>
            </a:fld>
            <a:endParaRPr lang="en-US" altLang="zh-CN" smtClean="0">
              <a:solidFill>
                <a:srgbClr val="000000"/>
              </a:solidFill>
              <a:latin typeface="AR PL UMing CN" pitchFamily="16" charset="0"/>
              <a:ea typeface="宋体" pitchFamily="2" charset="-122"/>
            </a:endParaRPr>
          </a:p>
        </p:txBody>
      </p:sp>
      <p:sp>
        <p:nvSpPr>
          <p:cNvPr id="72707" name="Rectangle 2"/>
          <p:cNvSpPr>
            <a:spLocks noGrp="1" noRot="1" noChangeAspect="1" noChangeArrowheads="1" noTextEdit="1"/>
          </p:cNvSpPr>
          <p:nvPr>
            <p:ph type="sldImg"/>
          </p:nvPr>
        </p:nvSpPr>
        <p:spPr>
          <a:xfrm>
            <a:off x="854075" y="744538"/>
            <a:ext cx="4960938" cy="3722687"/>
          </a:xfrm>
        </p:spPr>
      </p:sp>
      <p:sp>
        <p:nvSpPr>
          <p:cNvPr id="72708" name="Rectangle 3"/>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3B091DBD-A4E2-4030-BB0E-8A3CA2024A08}" type="slidenum">
              <a:rPr lang="en-US" altLang="zh-CN" smtClean="0">
                <a:solidFill>
                  <a:srgbClr val="000000"/>
                </a:solidFill>
                <a:latin typeface="AR PL UMing CN" pitchFamily="16" charset="0"/>
                <a:ea typeface="宋体" pitchFamily="2" charset="-122"/>
              </a:rPr>
              <a:pPr eaLnBrk="1" hangingPunct="1"/>
              <a:t>13</a:t>
            </a:fld>
            <a:endParaRPr lang="en-US" altLang="zh-CN" smtClean="0">
              <a:solidFill>
                <a:srgbClr val="000000"/>
              </a:solidFill>
              <a:latin typeface="AR PL UMing CN" pitchFamily="16" charset="0"/>
              <a:ea typeface="宋体" pitchFamily="2" charset="-122"/>
            </a:endParaRPr>
          </a:p>
        </p:txBody>
      </p:sp>
      <p:sp>
        <p:nvSpPr>
          <p:cNvPr id="83971" name="Text Box 1"/>
          <p:cNvSpPr txBox="1">
            <a:spLocks noChangeArrowheads="1"/>
          </p:cNvSpPr>
          <p:nvPr/>
        </p:nvSpPr>
        <p:spPr bwMode="auto">
          <a:xfrm>
            <a:off x="3777607" y="9428583"/>
            <a:ext cx="2889938" cy="49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algn="r" eaLnBrk="1" hangingPunct="1">
              <a:buClrTx/>
              <a:buFontTx/>
              <a:buNone/>
            </a:pPr>
            <a:fld id="{E202876B-23F1-46C5-8B7A-687BBD2D1FFB}" type="slidenum">
              <a:rPr lang="en-US" altLang="zh-CN" sz="1200">
                <a:solidFill>
                  <a:srgbClr val="000000"/>
                </a:solidFill>
                <a:ea typeface="宋体" pitchFamily="2" charset="-122"/>
              </a:rPr>
              <a:pPr algn="r" eaLnBrk="1" hangingPunct="1">
                <a:buClrTx/>
                <a:buFontTx/>
                <a:buNone/>
              </a:pPr>
              <a:t>13</a:t>
            </a:fld>
            <a:endParaRPr lang="en-US" altLang="zh-CN" sz="1200">
              <a:solidFill>
                <a:srgbClr val="000000"/>
              </a:solidFill>
              <a:ea typeface="宋体" pitchFamily="2" charset="-122"/>
            </a:endParaRPr>
          </a:p>
        </p:txBody>
      </p:sp>
      <p:sp>
        <p:nvSpPr>
          <p:cNvPr id="83972" name="Rectangle 2"/>
          <p:cNvSpPr>
            <a:spLocks noGrp="1" noRot="1" noChangeAspect="1" noChangeArrowheads="1" noTextEdit="1"/>
          </p:cNvSpPr>
          <p:nvPr>
            <p:ph type="sldImg"/>
          </p:nvPr>
        </p:nvSpPr>
        <p:spPr>
          <a:xfrm>
            <a:off x="854075" y="744538"/>
            <a:ext cx="4960938" cy="3722687"/>
          </a:xfrm>
          <a:solidFill>
            <a:srgbClr val="FFFFFF"/>
          </a:solidFill>
          <a:ln>
            <a:solidFill>
              <a:srgbClr val="000000"/>
            </a:solidFill>
            <a:miter lim="800000"/>
            <a:headEnd/>
            <a:tailEnd/>
          </a:ln>
        </p:spPr>
      </p:sp>
      <p:sp>
        <p:nvSpPr>
          <p:cNvPr id="83973" name="Text Box 3"/>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zh-CN" smtClean="0">
                <a:latin typeface="Arial" pitchFamily="34" charset="0"/>
              </a:rPr>
              <a:t>一个更加形象的图</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9E5C74DE-8326-4011-856F-CC10C916819B}" type="slidenum">
              <a:rPr lang="en-US" altLang="zh-CN" smtClean="0">
                <a:solidFill>
                  <a:srgbClr val="000000"/>
                </a:solidFill>
                <a:latin typeface="AR PL UMing CN" pitchFamily="16" charset="0"/>
                <a:ea typeface="宋体" pitchFamily="2" charset="-122"/>
              </a:rPr>
              <a:pPr eaLnBrk="1" hangingPunct="1"/>
              <a:t>14</a:t>
            </a:fld>
            <a:endParaRPr lang="en-US" altLang="zh-CN" smtClean="0">
              <a:solidFill>
                <a:srgbClr val="000000"/>
              </a:solidFill>
              <a:latin typeface="AR PL UMing CN" pitchFamily="16" charset="0"/>
              <a:ea typeface="宋体" pitchFamily="2" charset="-122"/>
            </a:endParaRPr>
          </a:p>
        </p:txBody>
      </p:sp>
      <p:sp>
        <p:nvSpPr>
          <p:cNvPr id="86019" name="Rectangle 1"/>
          <p:cNvSpPr>
            <a:spLocks noGrp="1" noRot="1" noChangeAspect="1" noChangeArrowheads="1" noTextEdit="1"/>
          </p:cNvSpPr>
          <p:nvPr>
            <p:ph type="sldImg"/>
          </p:nvPr>
        </p:nvSpPr>
        <p:spPr>
          <a:xfrm>
            <a:off x="854075" y="744538"/>
            <a:ext cx="4960938" cy="3722687"/>
          </a:xfrm>
          <a:solidFill>
            <a:srgbClr val="FFFFFF"/>
          </a:solidFill>
          <a:ln>
            <a:solidFill>
              <a:srgbClr val="000000"/>
            </a:solidFill>
            <a:miter lim="800000"/>
            <a:headEnd/>
            <a:tailEnd/>
          </a:ln>
        </p:spPr>
      </p:sp>
      <p:sp>
        <p:nvSpPr>
          <p:cNvPr id="86020" name="Rectangle 2"/>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E56FCEA4-CC95-401F-A7D6-8452E9468F9A}" type="slidenum">
              <a:rPr lang="en-US" altLang="zh-CN" smtClean="0">
                <a:solidFill>
                  <a:srgbClr val="000000"/>
                </a:solidFill>
                <a:latin typeface="AR PL UMing CN" pitchFamily="16" charset="0"/>
                <a:ea typeface="宋体" pitchFamily="2" charset="-122"/>
              </a:rPr>
              <a:pPr eaLnBrk="1" hangingPunct="1"/>
              <a:t>15</a:t>
            </a:fld>
            <a:endParaRPr lang="en-US" altLang="zh-CN" smtClean="0">
              <a:solidFill>
                <a:srgbClr val="000000"/>
              </a:solidFill>
              <a:latin typeface="AR PL UMing CN" pitchFamily="16" charset="0"/>
              <a:ea typeface="宋体" pitchFamily="2" charset="-122"/>
            </a:endParaRPr>
          </a:p>
        </p:txBody>
      </p:sp>
      <p:sp>
        <p:nvSpPr>
          <p:cNvPr id="87043" name="Rectangle 1"/>
          <p:cNvSpPr>
            <a:spLocks noGrp="1" noRot="1" noChangeAspect="1" noChangeArrowheads="1" noTextEdit="1"/>
          </p:cNvSpPr>
          <p:nvPr>
            <p:ph type="sldImg"/>
          </p:nvPr>
        </p:nvSpPr>
        <p:spPr>
          <a:xfrm>
            <a:off x="854075" y="744538"/>
            <a:ext cx="4960938" cy="3722687"/>
          </a:xfrm>
          <a:solidFill>
            <a:srgbClr val="FFFFFF"/>
          </a:solidFill>
          <a:ln>
            <a:solidFill>
              <a:srgbClr val="000000"/>
            </a:solidFill>
            <a:miter lim="800000"/>
            <a:headEnd/>
            <a:tailEnd/>
          </a:ln>
        </p:spPr>
      </p:sp>
      <p:sp>
        <p:nvSpPr>
          <p:cNvPr id="87044" name="Rectangle 2"/>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FACF6A42-1C9F-470D-9A71-EC9DDCB2899E}" type="slidenum">
              <a:rPr lang="en-US" altLang="zh-CN" smtClean="0">
                <a:solidFill>
                  <a:srgbClr val="000000"/>
                </a:solidFill>
                <a:latin typeface="AR PL UMing CN" pitchFamily="16" charset="0"/>
                <a:ea typeface="宋体" pitchFamily="2" charset="-122"/>
              </a:rPr>
              <a:pPr eaLnBrk="1" hangingPunct="1"/>
              <a:t>16</a:t>
            </a:fld>
            <a:endParaRPr lang="en-US" altLang="zh-CN" smtClean="0">
              <a:solidFill>
                <a:srgbClr val="000000"/>
              </a:solidFill>
              <a:latin typeface="AR PL UMing CN" pitchFamily="16" charset="0"/>
              <a:ea typeface="宋体" pitchFamily="2" charset="-122"/>
            </a:endParaRPr>
          </a:p>
        </p:txBody>
      </p:sp>
      <p:sp>
        <p:nvSpPr>
          <p:cNvPr id="88067" name="Rectangle 1"/>
          <p:cNvSpPr>
            <a:spLocks noGrp="1" noRot="1" noChangeAspect="1" noChangeArrowheads="1" noTextEdit="1"/>
          </p:cNvSpPr>
          <p:nvPr>
            <p:ph type="sldImg"/>
          </p:nvPr>
        </p:nvSpPr>
        <p:spPr>
          <a:xfrm>
            <a:off x="854075" y="744538"/>
            <a:ext cx="4960938" cy="3722687"/>
          </a:xfrm>
          <a:solidFill>
            <a:srgbClr val="FFFFFF"/>
          </a:solidFill>
          <a:ln>
            <a:solidFill>
              <a:srgbClr val="000000"/>
            </a:solidFill>
            <a:miter lim="800000"/>
            <a:headEnd/>
            <a:tailEnd/>
          </a:ln>
        </p:spPr>
      </p:sp>
      <p:sp>
        <p:nvSpPr>
          <p:cNvPr id="88068" name="Rectangle 2"/>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DB00FF74-B3B7-4389-AC06-7D487AF4AE6A}" type="slidenum">
              <a:rPr lang="en-US" altLang="zh-CN" smtClean="0">
                <a:solidFill>
                  <a:srgbClr val="000000"/>
                </a:solidFill>
                <a:latin typeface="AR PL UMing CN" pitchFamily="16" charset="0"/>
                <a:ea typeface="宋体" pitchFamily="2" charset="-122"/>
              </a:rPr>
              <a:pPr eaLnBrk="1" hangingPunct="1"/>
              <a:t>18</a:t>
            </a:fld>
            <a:endParaRPr lang="en-US" altLang="zh-CN" smtClean="0">
              <a:solidFill>
                <a:srgbClr val="000000"/>
              </a:solidFill>
              <a:latin typeface="AR PL UMing CN" pitchFamily="16" charset="0"/>
              <a:ea typeface="宋体" pitchFamily="2" charset="-122"/>
            </a:endParaRPr>
          </a:p>
        </p:txBody>
      </p:sp>
      <p:sp>
        <p:nvSpPr>
          <p:cNvPr id="89091" name="Rectangle 2"/>
          <p:cNvSpPr>
            <a:spLocks noGrp="1" noRot="1" noChangeAspect="1" noChangeArrowheads="1" noTextEdit="1"/>
          </p:cNvSpPr>
          <p:nvPr>
            <p:ph type="sldImg"/>
          </p:nvPr>
        </p:nvSpPr>
        <p:spPr>
          <a:xfrm>
            <a:off x="636588" y="820738"/>
            <a:ext cx="5395912" cy="4048125"/>
          </a:xfrm>
        </p:spPr>
      </p:sp>
      <p:sp>
        <p:nvSpPr>
          <p:cNvPr id="89092" name="Rectangle 3"/>
          <p:cNvSpPr>
            <a:spLocks noGrp="1" noChangeArrowheads="1"/>
          </p:cNvSpPr>
          <p:nvPr>
            <p:ph type="body" idx="1"/>
          </p:nvPr>
        </p:nvSpPr>
        <p:spPr>
          <a:xfrm>
            <a:off x="666909" y="5128763"/>
            <a:ext cx="5335270" cy="48581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027595C9-E0F4-4FE7-897C-FC63D2447758}" type="slidenum">
              <a:rPr lang="en-US" altLang="zh-CN" smtClean="0">
                <a:solidFill>
                  <a:srgbClr val="000000"/>
                </a:solidFill>
                <a:latin typeface="AR PL UMing CN" pitchFamily="16" charset="0"/>
                <a:ea typeface="宋体" pitchFamily="2" charset="-122"/>
              </a:rPr>
              <a:pPr eaLnBrk="1" hangingPunct="1"/>
              <a:t>20</a:t>
            </a:fld>
            <a:endParaRPr lang="en-US" altLang="zh-CN" smtClean="0">
              <a:solidFill>
                <a:srgbClr val="000000"/>
              </a:solidFill>
              <a:latin typeface="AR PL UMing CN" pitchFamily="16" charset="0"/>
              <a:ea typeface="宋体" pitchFamily="2" charset="-122"/>
            </a:endParaRPr>
          </a:p>
        </p:txBody>
      </p:sp>
      <p:sp>
        <p:nvSpPr>
          <p:cNvPr id="92163" name="Rectangle 1"/>
          <p:cNvSpPr>
            <a:spLocks noGrp="1" noRot="1" noChangeAspect="1" noChangeArrowheads="1" noTextEdit="1"/>
          </p:cNvSpPr>
          <p:nvPr>
            <p:ph type="sldImg"/>
          </p:nvPr>
        </p:nvSpPr>
        <p:spPr>
          <a:xfrm>
            <a:off x="854075" y="744538"/>
            <a:ext cx="4960938" cy="3722687"/>
          </a:xfrm>
          <a:solidFill>
            <a:srgbClr val="FFFFFF"/>
          </a:solidFill>
          <a:ln>
            <a:solidFill>
              <a:srgbClr val="000000"/>
            </a:solidFill>
            <a:miter lim="800000"/>
            <a:headEnd/>
            <a:tailEnd/>
          </a:ln>
        </p:spPr>
      </p:sp>
      <p:sp>
        <p:nvSpPr>
          <p:cNvPr id="92164" name="Rectangle 2"/>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利用网页之间的链接 数据，计算网页的重要性</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22</a:t>
            </a:fld>
            <a:endParaRPr lang="zh-CN" altLang="en-US"/>
          </a:p>
        </p:txBody>
      </p:sp>
    </p:spTree>
    <p:extLst>
      <p:ext uri="{BB962C8B-B14F-4D97-AF65-F5344CB8AC3E}">
        <p14:creationId xmlns:p14="http://schemas.microsoft.com/office/powerpoint/2010/main" val="1617409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AFD430B8-B4C6-4F58-8219-56008E3609EF}" type="slidenum">
              <a:rPr lang="en-US" altLang="zh-CN" smtClean="0">
                <a:solidFill>
                  <a:srgbClr val="000000"/>
                </a:solidFill>
                <a:latin typeface="AR PL UMing CN" pitchFamily="16" charset="0"/>
                <a:ea typeface="宋体" pitchFamily="2" charset="-122"/>
              </a:rPr>
              <a:pPr eaLnBrk="1" hangingPunct="1"/>
              <a:t>24</a:t>
            </a:fld>
            <a:endParaRPr lang="en-US" altLang="zh-CN" smtClean="0">
              <a:solidFill>
                <a:srgbClr val="000000"/>
              </a:solidFill>
              <a:latin typeface="AR PL UMing CN" pitchFamily="16" charset="0"/>
              <a:ea typeface="宋体" pitchFamily="2" charset="-122"/>
            </a:endParaRPr>
          </a:p>
        </p:txBody>
      </p:sp>
      <p:sp>
        <p:nvSpPr>
          <p:cNvPr id="96259" name="Rectangle 1"/>
          <p:cNvSpPr>
            <a:spLocks noGrp="1" noRot="1" noChangeAspect="1" noChangeArrowheads="1" noTextEdit="1"/>
          </p:cNvSpPr>
          <p:nvPr>
            <p:ph type="sldImg"/>
          </p:nvPr>
        </p:nvSpPr>
        <p:spPr>
          <a:xfrm>
            <a:off x="854075" y="744538"/>
            <a:ext cx="4960938" cy="3722687"/>
          </a:xfrm>
          <a:solidFill>
            <a:srgbClr val="FFFFFF"/>
          </a:solidFill>
          <a:ln>
            <a:solidFill>
              <a:srgbClr val="000000"/>
            </a:solidFill>
            <a:miter lim="800000"/>
            <a:headEnd/>
            <a:tailEnd/>
          </a:ln>
        </p:spPr>
      </p:sp>
      <p:sp>
        <p:nvSpPr>
          <p:cNvPr id="96260" name="Rectangle 2"/>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A141B6C3-7D1B-4E85-9A3B-272820DE7D5A}" type="slidenum">
              <a:rPr lang="en-US" altLang="zh-CN" smtClean="0">
                <a:solidFill>
                  <a:srgbClr val="000000"/>
                </a:solidFill>
                <a:latin typeface="AR PL UMing CN" pitchFamily="16" charset="0"/>
                <a:ea typeface="宋体" pitchFamily="2" charset="-122"/>
              </a:rPr>
              <a:pPr eaLnBrk="1" hangingPunct="1"/>
              <a:t>25</a:t>
            </a:fld>
            <a:endParaRPr lang="en-US" altLang="zh-CN" smtClean="0">
              <a:solidFill>
                <a:srgbClr val="000000"/>
              </a:solidFill>
              <a:latin typeface="AR PL UMing CN" pitchFamily="16" charset="0"/>
              <a:ea typeface="宋体" pitchFamily="2" charset="-122"/>
            </a:endParaRPr>
          </a:p>
        </p:txBody>
      </p:sp>
      <p:sp>
        <p:nvSpPr>
          <p:cNvPr id="97283" name="Rectangle 1"/>
          <p:cNvSpPr>
            <a:spLocks noGrp="1" noRot="1" noChangeAspect="1" noChangeArrowheads="1" noTextEdit="1"/>
          </p:cNvSpPr>
          <p:nvPr>
            <p:ph type="sldImg"/>
          </p:nvPr>
        </p:nvSpPr>
        <p:spPr>
          <a:xfrm>
            <a:off x="854075" y="744538"/>
            <a:ext cx="4960938" cy="3722687"/>
          </a:xfrm>
          <a:solidFill>
            <a:srgbClr val="FFFFFF"/>
          </a:solidFill>
          <a:ln>
            <a:solidFill>
              <a:srgbClr val="000000"/>
            </a:solidFill>
            <a:miter lim="800000"/>
            <a:headEnd/>
            <a:tailEnd/>
          </a:ln>
        </p:spPr>
      </p:sp>
      <p:sp>
        <p:nvSpPr>
          <p:cNvPr id="97284" name="Rectangle 2"/>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5E91299A-E378-412C-B99E-C909C06BAFDB}" type="slidenum">
              <a:rPr lang="en-US" altLang="zh-CN" smtClean="0">
                <a:solidFill>
                  <a:srgbClr val="000000"/>
                </a:solidFill>
                <a:latin typeface="AR PL UMing CN" pitchFamily="16" charset="0"/>
                <a:ea typeface="宋体" pitchFamily="2" charset="-122"/>
              </a:rPr>
              <a:pPr eaLnBrk="1" hangingPunct="1"/>
              <a:t>26</a:t>
            </a:fld>
            <a:endParaRPr lang="en-US" altLang="zh-CN" smtClean="0">
              <a:solidFill>
                <a:srgbClr val="000000"/>
              </a:solidFill>
              <a:latin typeface="AR PL UMing CN" pitchFamily="16" charset="0"/>
              <a:ea typeface="宋体" pitchFamily="2" charset="-122"/>
            </a:endParaRPr>
          </a:p>
        </p:txBody>
      </p:sp>
      <p:sp>
        <p:nvSpPr>
          <p:cNvPr id="98307" name="Rectangle 1"/>
          <p:cNvSpPr>
            <a:spLocks noGrp="1" noRot="1" noChangeAspect="1" noChangeArrowheads="1" noTextEdit="1"/>
          </p:cNvSpPr>
          <p:nvPr>
            <p:ph type="sldImg"/>
          </p:nvPr>
        </p:nvSpPr>
        <p:spPr>
          <a:xfrm>
            <a:off x="854075" y="744538"/>
            <a:ext cx="4960938" cy="3722687"/>
          </a:xfrm>
          <a:solidFill>
            <a:srgbClr val="FFFFFF"/>
          </a:solidFill>
          <a:ln>
            <a:solidFill>
              <a:srgbClr val="000000"/>
            </a:solidFill>
            <a:miter lim="800000"/>
            <a:headEnd/>
            <a:tailEnd/>
          </a:ln>
        </p:spPr>
      </p:sp>
      <p:sp>
        <p:nvSpPr>
          <p:cNvPr id="98308" name="Rectangle 2"/>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B4123CC9-69B2-433E-A6A6-8CD774E04FA9}" type="slidenum">
              <a:rPr lang="en-US" altLang="zh-CN" smtClean="0">
                <a:solidFill>
                  <a:srgbClr val="000000"/>
                </a:solidFill>
                <a:latin typeface="AR PL UMing CN" pitchFamily="16" charset="0"/>
                <a:ea typeface="宋体" pitchFamily="2" charset="-122"/>
              </a:rPr>
              <a:pPr eaLnBrk="1" hangingPunct="1"/>
              <a:t>3</a:t>
            </a:fld>
            <a:endParaRPr lang="en-US" altLang="zh-CN" smtClean="0">
              <a:solidFill>
                <a:srgbClr val="000000"/>
              </a:solidFill>
              <a:latin typeface="AR PL UMing CN" pitchFamily="16" charset="0"/>
              <a:ea typeface="宋体" pitchFamily="2" charset="-122"/>
            </a:endParaRPr>
          </a:p>
        </p:txBody>
      </p:sp>
      <p:sp>
        <p:nvSpPr>
          <p:cNvPr id="74755" name="Rectangle 1"/>
          <p:cNvSpPr>
            <a:spLocks noGrp="1" noRot="1" noChangeAspect="1" noChangeArrowheads="1" noTextEdit="1"/>
          </p:cNvSpPr>
          <p:nvPr>
            <p:ph type="sldImg"/>
          </p:nvPr>
        </p:nvSpPr>
        <p:spPr>
          <a:xfrm>
            <a:off x="854075" y="744538"/>
            <a:ext cx="4960938" cy="3722687"/>
          </a:xfrm>
          <a:solidFill>
            <a:srgbClr val="FFFFFF"/>
          </a:solidFill>
          <a:ln>
            <a:solidFill>
              <a:srgbClr val="000000"/>
            </a:solidFill>
            <a:miter lim="800000"/>
            <a:headEnd/>
            <a:tailEnd/>
          </a:ln>
        </p:spPr>
      </p:sp>
      <p:sp>
        <p:nvSpPr>
          <p:cNvPr id="74756" name="Rectangle 2"/>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1F362244-52A9-48B3-BF53-6A231E2AB216}" type="slidenum">
              <a:rPr lang="en-US" altLang="zh-CN" smtClean="0">
                <a:solidFill>
                  <a:srgbClr val="000000"/>
                </a:solidFill>
                <a:latin typeface="AR PL UMing CN" pitchFamily="16" charset="0"/>
                <a:ea typeface="宋体" pitchFamily="2" charset="-122"/>
              </a:rPr>
              <a:pPr eaLnBrk="1" hangingPunct="1"/>
              <a:t>27</a:t>
            </a:fld>
            <a:endParaRPr lang="en-US" altLang="zh-CN" smtClean="0">
              <a:solidFill>
                <a:srgbClr val="000000"/>
              </a:solidFill>
              <a:latin typeface="AR PL UMing CN" pitchFamily="16" charset="0"/>
              <a:ea typeface="宋体" pitchFamily="2" charset="-122"/>
            </a:endParaRPr>
          </a:p>
        </p:txBody>
      </p:sp>
      <p:sp>
        <p:nvSpPr>
          <p:cNvPr id="99331" name="Rectangle 1"/>
          <p:cNvSpPr>
            <a:spLocks noGrp="1" noRot="1" noChangeAspect="1" noChangeArrowheads="1" noTextEdit="1"/>
          </p:cNvSpPr>
          <p:nvPr>
            <p:ph type="sldImg"/>
          </p:nvPr>
        </p:nvSpPr>
        <p:spPr>
          <a:xfrm>
            <a:off x="854075" y="744538"/>
            <a:ext cx="4960938" cy="3722687"/>
          </a:xfrm>
          <a:solidFill>
            <a:srgbClr val="FFFFFF"/>
          </a:solidFill>
          <a:ln>
            <a:solidFill>
              <a:srgbClr val="000000"/>
            </a:solidFill>
            <a:miter lim="800000"/>
            <a:headEnd/>
            <a:tailEnd/>
          </a:ln>
        </p:spPr>
      </p:sp>
      <p:sp>
        <p:nvSpPr>
          <p:cNvPr id="99332" name="Rectangle 2"/>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7583DAAB-CE60-4111-9BEC-B3464BD7AC8C}" type="slidenum">
              <a:rPr lang="en-US" altLang="zh-CN" smtClean="0">
                <a:solidFill>
                  <a:srgbClr val="000000"/>
                </a:solidFill>
                <a:latin typeface="AR PL UMing CN" pitchFamily="16" charset="0"/>
                <a:ea typeface="宋体" pitchFamily="2" charset="-122"/>
              </a:rPr>
              <a:pPr eaLnBrk="1" hangingPunct="1"/>
              <a:t>28</a:t>
            </a:fld>
            <a:endParaRPr lang="en-US" altLang="zh-CN" smtClean="0">
              <a:solidFill>
                <a:srgbClr val="000000"/>
              </a:solidFill>
              <a:latin typeface="AR PL UMing CN" pitchFamily="16" charset="0"/>
              <a:ea typeface="宋体" pitchFamily="2" charset="-122"/>
            </a:endParaRPr>
          </a:p>
        </p:txBody>
      </p:sp>
      <p:sp>
        <p:nvSpPr>
          <p:cNvPr id="100355" name="Rectangle 1"/>
          <p:cNvSpPr>
            <a:spLocks noGrp="1" noRot="1" noChangeAspect="1" noChangeArrowheads="1" noTextEdit="1"/>
          </p:cNvSpPr>
          <p:nvPr>
            <p:ph type="sldImg"/>
          </p:nvPr>
        </p:nvSpPr>
        <p:spPr>
          <a:xfrm>
            <a:off x="854075" y="744538"/>
            <a:ext cx="4960938" cy="3722687"/>
          </a:xfrm>
          <a:solidFill>
            <a:srgbClr val="FFFFFF"/>
          </a:solidFill>
          <a:ln>
            <a:solidFill>
              <a:srgbClr val="000000"/>
            </a:solidFill>
            <a:miter lim="800000"/>
            <a:headEnd/>
            <a:tailEnd/>
          </a:ln>
        </p:spPr>
      </p:sp>
      <p:sp>
        <p:nvSpPr>
          <p:cNvPr id="100356" name="Rectangle 2"/>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9DED6451-4C4B-49E7-9616-9C267C041123}" type="slidenum">
              <a:rPr lang="en-US" altLang="zh-CN" smtClean="0">
                <a:solidFill>
                  <a:srgbClr val="000000"/>
                </a:solidFill>
                <a:latin typeface="AR PL UMing CN" pitchFamily="16" charset="0"/>
                <a:ea typeface="宋体" pitchFamily="2" charset="-122"/>
              </a:rPr>
              <a:pPr eaLnBrk="1" hangingPunct="1"/>
              <a:t>29</a:t>
            </a:fld>
            <a:endParaRPr lang="en-US" altLang="zh-CN" smtClean="0">
              <a:solidFill>
                <a:srgbClr val="000000"/>
              </a:solidFill>
              <a:latin typeface="AR PL UMing CN" pitchFamily="16" charset="0"/>
              <a:ea typeface="宋体" pitchFamily="2" charset="-122"/>
            </a:endParaRPr>
          </a:p>
        </p:txBody>
      </p:sp>
      <p:sp>
        <p:nvSpPr>
          <p:cNvPr id="101379" name="Rectangle 1"/>
          <p:cNvSpPr>
            <a:spLocks noGrp="1" noRot="1" noChangeAspect="1" noChangeArrowheads="1" noTextEdit="1"/>
          </p:cNvSpPr>
          <p:nvPr>
            <p:ph type="sldImg"/>
          </p:nvPr>
        </p:nvSpPr>
        <p:spPr>
          <a:xfrm>
            <a:off x="854075" y="744538"/>
            <a:ext cx="4960938" cy="3722687"/>
          </a:xfrm>
          <a:solidFill>
            <a:srgbClr val="FFFFFF"/>
          </a:solidFill>
          <a:ln>
            <a:solidFill>
              <a:srgbClr val="000000"/>
            </a:solidFill>
            <a:miter lim="800000"/>
            <a:headEnd/>
            <a:tailEnd/>
          </a:ln>
        </p:spPr>
      </p:sp>
      <p:sp>
        <p:nvSpPr>
          <p:cNvPr id="101380" name="Rectangle 2"/>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61EF7933-3DF1-4B76-B91D-3E050541E478}" type="slidenum">
              <a:rPr lang="en-US" altLang="zh-CN" smtClean="0">
                <a:solidFill>
                  <a:srgbClr val="000000"/>
                </a:solidFill>
                <a:latin typeface="AR PL UMing CN" pitchFamily="16" charset="0"/>
                <a:ea typeface="宋体" pitchFamily="2" charset="-122"/>
              </a:rPr>
              <a:pPr eaLnBrk="1" hangingPunct="1"/>
              <a:t>30</a:t>
            </a:fld>
            <a:endParaRPr lang="en-US" altLang="zh-CN" smtClean="0">
              <a:solidFill>
                <a:srgbClr val="000000"/>
              </a:solidFill>
              <a:latin typeface="AR PL UMing CN" pitchFamily="16" charset="0"/>
              <a:ea typeface="宋体" pitchFamily="2" charset="-122"/>
            </a:endParaRPr>
          </a:p>
        </p:txBody>
      </p:sp>
      <p:sp>
        <p:nvSpPr>
          <p:cNvPr id="102403" name="Rectangle 2"/>
          <p:cNvSpPr>
            <a:spLocks noGrp="1" noRot="1" noChangeAspect="1" noChangeArrowheads="1" noTextEdit="1"/>
          </p:cNvSpPr>
          <p:nvPr>
            <p:ph type="sldImg"/>
          </p:nvPr>
        </p:nvSpPr>
        <p:spPr>
          <a:xfrm>
            <a:off x="854075" y="744538"/>
            <a:ext cx="4960938" cy="3722687"/>
          </a:xfrm>
        </p:spPr>
      </p:sp>
      <p:sp>
        <p:nvSpPr>
          <p:cNvPr id="102404" name="Rectangle 3"/>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97BDBAF6-3863-41A4-AE11-B5F317864B1C}" type="slidenum">
              <a:rPr lang="en-US" altLang="zh-CN" smtClean="0">
                <a:solidFill>
                  <a:srgbClr val="000000"/>
                </a:solidFill>
                <a:latin typeface="AR PL UMing CN" pitchFamily="16" charset="0"/>
                <a:ea typeface="宋体" pitchFamily="2" charset="-122"/>
              </a:rPr>
              <a:pPr eaLnBrk="1" hangingPunct="1"/>
              <a:t>70</a:t>
            </a:fld>
            <a:endParaRPr lang="en-US" altLang="zh-CN" smtClean="0">
              <a:solidFill>
                <a:srgbClr val="000000"/>
              </a:solidFill>
              <a:latin typeface="AR PL UMing CN" pitchFamily="16" charset="0"/>
              <a:ea typeface="宋体" pitchFamily="2" charset="-122"/>
            </a:endParaRPr>
          </a:p>
        </p:txBody>
      </p:sp>
      <p:sp>
        <p:nvSpPr>
          <p:cNvPr id="103427" name="Rectangle 1"/>
          <p:cNvSpPr>
            <a:spLocks noGrp="1" noRot="1" noChangeAspect="1" noChangeArrowheads="1" noTextEdit="1"/>
          </p:cNvSpPr>
          <p:nvPr>
            <p:ph type="sldImg"/>
          </p:nvPr>
        </p:nvSpPr>
        <p:spPr>
          <a:xfrm>
            <a:off x="854075" y="754063"/>
            <a:ext cx="4960938" cy="3722687"/>
          </a:xfrm>
          <a:solidFill>
            <a:srgbClr val="FFFFFF"/>
          </a:solidFill>
          <a:ln>
            <a:solidFill>
              <a:srgbClr val="000000"/>
            </a:solidFill>
            <a:miter lim="800000"/>
            <a:headEnd/>
            <a:tailEnd/>
          </a:ln>
        </p:spPr>
      </p:sp>
      <p:sp>
        <p:nvSpPr>
          <p:cNvPr id="103428" name="Rectangle 2"/>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F04B5B3B-1939-47EA-BE47-FAEB33975930}" type="slidenum">
              <a:rPr lang="en-US" altLang="zh-CN" smtClean="0">
                <a:solidFill>
                  <a:srgbClr val="000000"/>
                </a:solidFill>
                <a:latin typeface="AR PL UMing CN" pitchFamily="16" charset="0"/>
                <a:ea typeface="宋体" pitchFamily="2" charset="-122"/>
              </a:rPr>
              <a:pPr eaLnBrk="1" hangingPunct="1"/>
              <a:t>71</a:t>
            </a:fld>
            <a:endParaRPr lang="en-US" altLang="zh-CN" smtClean="0">
              <a:solidFill>
                <a:srgbClr val="000000"/>
              </a:solidFill>
              <a:latin typeface="AR PL UMing CN" pitchFamily="16" charset="0"/>
              <a:ea typeface="宋体" pitchFamily="2" charset="-122"/>
            </a:endParaRPr>
          </a:p>
        </p:txBody>
      </p:sp>
      <p:sp>
        <p:nvSpPr>
          <p:cNvPr id="106499" name="Rectangle 7"/>
          <p:cNvSpPr txBox="1">
            <a:spLocks noGrp="1" noChangeArrowheads="1"/>
          </p:cNvSpPr>
          <p:nvPr/>
        </p:nvSpPr>
        <p:spPr bwMode="auto">
          <a:xfrm>
            <a:off x="3777607" y="9428583"/>
            <a:ext cx="2889938" cy="49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bg1"/>
                </a:solidFill>
                <a:latin typeface="Arial" pitchFamily="34" charset="0"/>
                <a:ea typeface="黑体" pitchFamily="49" charset="-122"/>
              </a:defRPr>
            </a:lvl1pPr>
            <a:lvl2pPr eaLnBrk="0" hangingPunct="0">
              <a:defRPr>
                <a:solidFill>
                  <a:schemeClr val="bg1"/>
                </a:solidFill>
                <a:latin typeface="Arial" pitchFamily="34" charset="0"/>
                <a:ea typeface="黑体" pitchFamily="49" charset="-122"/>
              </a:defRPr>
            </a:lvl2pPr>
            <a:lvl3pPr eaLnBrk="0" hangingPunct="0">
              <a:defRPr>
                <a:solidFill>
                  <a:schemeClr val="bg1"/>
                </a:solidFill>
                <a:latin typeface="Arial" pitchFamily="34" charset="0"/>
                <a:ea typeface="黑体" pitchFamily="49" charset="-122"/>
              </a:defRPr>
            </a:lvl3pPr>
            <a:lvl4pPr eaLnBrk="0" hangingPunct="0">
              <a:defRPr>
                <a:solidFill>
                  <a:schemeClr val="bg1"/>
                </a:solidFill>
                <a:latin typeface="Arial" pitchFamily="34" charset="0"/>
                <a:ea typeface="黑体" pitchFamily="49" charset="-122"/>
              </a:defRPr>
            </a:lvl4pPr>
            <a:lvl5pPr eaLnBrk="0" hangingPunct="0">
              <a:defRPr>
                <a:solidFill>
                  <a:schemeClr val="bg1"/>
                </a:solidFill>
                <a:latin typeface="Arial" pitchFamily="34" charset="0"/>
                <a:ea typeface="黑体" pitchFamily="49" charset="-122"/>
              </a:defRPr>
            </a:lvl5pPr>
            <a:lvl6pPr marL="25146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Arial" pitchFamily="34" charset="0"/>
                <a:ea typeface="黑体" pitchFamily="49" charset="-122"/>
              </a:defRPr>
            </a:lvl6pPr>
            <a:lvl7pPr marL="29718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Arial" pitchFamily="34" charset="0"/>
                <a:ea typeface="黑体" pitchFamily="49" charset="-122"/>
              </a:defRPr>
            </a:lvl7pPr>
            <a:lvl8pPr marL="34290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Arial" pitchFamily="34" charset="0"/>
                <a:ea typeface="黑体" pitchFamily="49" charset="-122"/>
              </a:defRPr>
            </a:lvl8pPr>
            <a:lvl9pPr marL="38862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Arial" pitchFamily="34" charset="0"/>
                <a:ea typeface="黑体" pitchFamily="49" charset="-122"/>
              </a:defRPr>
            </a:lvl9pPr>
          </a:lstStyle>
          <a:p>
            <a:pPr algn="r" defTabSz="914400" eaLnBrk="1" hangingPunct="1">
              <a:buClrTx/>
              <a:buSzTx/>
              <a:buFontTx/>
              <a:buNone/>
            </a:pPr>
            <a:fld id="{AD31C4F7-9AB4-444C-83FC-08ECA341ECDE}" type="slidenum">
              <a:rPr lang="en-US" altLang="zh-CN" sz="1200" b="1">
                <a:solidFill>
                  <a:schemeClr val="tx1"/>
                </a:solidFill>
                <a:ea typeface="宋体" pitchFamily="2" charset="-122"/>
              </a:rPr>
              <a:pPr algn="r" defTabSz="914400" eaLnBrk="1" hangingPunct="1">
                <a:buClrTx/>
                <a:buSzTx/>
                <a:buFontTx/>
                <a:buNone/>
              </a:pPr>
              <a:t>71</a:t>
            </a:fld>
            <a:endParaRPr lang="en-US" altLang="zh-CN" sz="1200" b="1">
              <a:solidFill>
                <a:schemeClr val="tx1"/>
              </a:solidFill>
              <a:ea typeface="宋体" pitchFamily="2" charset="-122"/>
            </a:endParaRPr>
          </a:p>
        </p:txBody>
      </p:sp>
      <p:sp>
        <p:nvSpPr>
          <p:cNvPr id="106500" name="Rectangle 2"/>
          <p:cNvSpPr>
            <a:spLocks noGrp="1" noRot="1" noChangeAspect="1" noChangeArrowheads="1" noTextEdit="1"/>
          </p:cNvSpPr>
          <p:nvPr>
            <p:ph type="sldImg"/>
          </p:nvPr>
        </p:nvSpPr>
        <p:spPr>
          <a:xfrm>
            <a:off x="854075" y="744538"/>
            <a:ext cx="4960938" cy="3722687"/>
          </a:xfrm>
        </p:spPr>
      </p:sp>
      <p:sp>
        <p:nvSpPr>
          <p:cNvPr id="106501" name="Rectangle 3"/>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defTabSz="914400">
              <a:spcBef>
                <a:spcPct val="0"/>
              </a:spcBef>
            </a:pPr>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474"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8C67C44A-56E6-4E95-914E-F5E1E18E7CDB}" type="slidenum">
              <a:rPr lang="en-US" altLang="zh-CN" smtClean="0">
                <a:solidFill>
                  <a:srgbClr val="000000"/>
                </a:solidFill>
                <a:latin typeface="AR PL UMing CN" pitchFamily="16" charset="0"/>
                <a:ea typeface="宋体" pitchFamily="2" charset="-122"/>
              </a:rPr>
              <a:pPr eaLnBrk="1" hangingPunct="1"/>
              <a:t>72</a:t>
            </a:fld>
            <a:endParaRPr lang="en-US" altLang="zh-CN" smtClean="0">
              <a:solidFill>
                <a:srgbClr val="000000"/>
              </a:solidFill>
              <a:latin typeface="AR PL UMing CN" pitchFamily="16" charset="0"/>
              <a:ea typeface="宋体" pitchFamily="2" charset="-122"/>
            </a:endParaRPr>
          </a:p>
        </p:txBody>
      </p:sp>
      <p:sp>
        <p:nvSpPr>
          <p:cNvPr id="105475" name="Text Box 1"/>
          <p:cNvSpPr txBox="1">
            <a:spLocks noChangeArrowheads="1"/>
          </p:cNvSpPr>
          <p:nvPr/>
        </p:nvSpPr>
        <p:spPr bwMode="auto">
          <a:xfrm>
            <a:off x="3777607" y="9428583"/>
            <a:ext cx="2889938" cy="49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algn="r" eaLnBrk="1" hangingPunct="1">
              <a:buClrTx/>
              <a:buFontTx/>
              <a:buNone/>
            </a:pPr>
            <a:fld id="{6516B49D-54B5-4AF5-BD50-BB194A21E13E}" type="slidenum">
              <a:rPr lang="en-US" altLang="zh-CN" sz="1200">
                <a:solidFill>
                  <a:srgbClr val="000000"/>
                </a:solidFill>
                <a:ea typeface="宋体" pitchFamily="2" charset="-122"/>
              </a:rPr>
              <a:pPr algn="r" eaLnBrk="1" hangingPunct="1">
                <a:buClrTx/>
                <a:buFontTx/>
                <a:buNone/>
              </a:pPr>
              <a:t>72</a:t>
            </a:fld>
            <a:endParaRPr lang="en-US" altLang="zh-CN" sz="1200">
              <a:solidFill>
                <a:srgbClr val="000000"/>
              </a:solidFill>
              <a:ea typeface="宋体" pitchFamily="2" charset="-122"/>
            </a:endParaRPr>
          </a:p>
        </p:txBody>
      </p:sp>
      <p:sp>
        <p:nvSpPr>
          <p:cNvPr id="105476" name="Rectangle 2"/>
          <p:cNvSpPr>
            <a:spLocks noGrp="1" noRot="1" noChangeAspect="1" noChangeArrowheads="1" noTextEdit="1"/>
          </p:cNvSpPr>
          <p:nvPr>
            <p:ph type="sldImg"/>
          </p:nvPr>
        </p:nvSpPr>
        <p:spPr>
          <a:xfrm>
            <a:off x="854075" y="744538"/>
            <a:ext cx="4960938" cy="3722687"/>
          </a:xfrm>
          <a:solidFill>
            <a:srgbClr val="FFFFFF"/>
          </a:solidFill>
          <a:ln>
            <a:solidFill>
              <a:srgbClr val="000000"/>
            </a:solidFill>
            <a:miter lim="800000"/>
            <a:headEnd/>
            <a:tailEnd/>
          </a:ln>
        </p:spPr>
      </p:sp>
      <p:sp>
        <p:nvSpPr>
          <p:cNvPr id="105477" name="Text Box 3"/>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zh-CN" smtClean="0">
                <a:latin typeface="Arial" pitchFamily="34" charset="0"/>
              </a:rPr>
              <a:t>关于引用分析的研究要比链接分析早得多</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522"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A4417CEC-2B8D-4E6F-816B-215135E06BCA}" type="slidenum">
              <a:rPr lang="en-US" altLang="zh-CN" smtClean="0">
                <a:solidFill>
                  <a:srgbClr val="000000"/>
                </a:solidFill>
                <a:latin typeface="AR PL UMing CN" pitchFamily="16" charset="0"/>
                <a:ea typeface="宋体" pitchFamily="2" charset="-122"/>
              </a:rPr>
              <a:pPr eaLnBrk="1" hangingPunct="1"/>
              <a:t>73</a:t>
            </a:fld>
            <a:endParaRPr lang="en-US" altLang="zh-CN" smtClean="0">
              <a:solidFill>
                <a:srgbClr val="000000"/>
              </a:solidFill>
              <a:latin typeface="AR PL UMing CN" pitchFamily="16" charset="0"/>
              <a:ea typeface="宋体" pitchFamily="2" charset="-122"/>
            </a:endParaRPr>
          </a:p>
        </p:txBody>
      </p:sp>
      <p:sp>
        <p:nvSpPr>
          <p:cNvPr id="107523" name="Rectangle 1"/>
          <p:cNvSpPr>
            <a:spLocks noGrp="1" noRot="1" noChangeAspect="1" noChangeArrowheads="1" noTextEdit="1"/>
          </p:cNvSpPr>
          <p:nvPr>
            <p:ph type="sldImg"/>
          </p:nvPr>
        </p:nvSpPr>
        <p:spPr>
          <a:xfrm>
            <a:off x="854075" y="744538"/>
            <a:ext cx="4960938" cy="3722687"/>
          </a:xfrm>
          <a:solidFill>
            <a:srgbClr val="FFFFFF"/>
          </a:solidFill>
          <a:ln>
            <a:solidFill>
              <a:srgbClr val="000000"/>
            </a:solidFill>
            <a:miter lim="800000"/>
            <a:headEnd/>
            <a:tailEnd/>
          </a:ln>
        </p:spPr>
      </p:sp>
      <p:sp>
        <p:nvSpPr>
          <p:cNvPr id="107524" name="Rectangle 2"/>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B46C7716-51EC-49C6-9A0C-6EAFF6A84C9C}" type="slidenum">
              <a:rPr lang="en-US" altLang="zh-CN" smtClean="0">
                <a:solidFill>
                  <a:srgbClr val="000000"/>
                </a:solidFill>
                <a:latin typeface="AR PL UMing CN" pitchFamily="16" charset="0"/>
                <a:ea typeface="宋体" pitchFamily="2" charset="-122"/>
              </a:rPr>
              <a:pPr eaLnBrk="1" hangingPunct="1"/>
              <a:t>4</a:t>
            </a:fld>
            <a:endParaRPr lang="en-US" altLang="zh-CN" smtClean="0">
              <a:solidFill>
                <a:srgbClr val="000000"/>
              </a:solidFill>
              <a:latin typeface="AR PL UMing CN" pitchFamily="16" charset="0"/>
              <a:ea typeface="宋体" pitchFamily="2" charset="-122"/>
            </a:endParaRPr>
          </a:p>
        </p:txBody>
      </p:sp>
      <p:sp>
        <p:nvSpPr>
          <p:cNvPr id="76803" name="Rectangle 2"/>
          <p:cNvSpPr>
            <a:spLocks noGrp="1" noRot="1" noChangeAspect="1" noChangeArrowheads="1" noTextEdit="1"/>
          </p:cNvSpPr>
          <p:nvPr>
            <p:ph type="sldImg"/>
          </p:nvPr>
        </p:nvSpPr>
        <p:spPr>
          <a:xfrm>
            <a:off x="636588" y="820738"/>
            <a:ext cx="5395912" cy="4048125"/>
          </a:xfrm>
        </p:spPr>
      </p:sp>
      <p:sp>
        <p:nvSpPr>
          <p:cNvPr id="76804" name="Rectangle 3"/>
          <p:cNvSpPr>
            <a:spLocks noGrp="1" noChangeArrowheads="1"/>
          </p:cNvSpPr>
          <p:nvPr>
            <p:ph type="body" idx="1"/>
          </p:nvPr>
        </p:nvSpPr>
        <p:spPr>
          <a:xfrm>
            <a:off x="666909" y="5128763"/>
            <a:ext cx="5335270" cy="48581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C9BCF9C6-2D1C-4DB8-84C5-B644CDA2F86C}" type="slidenum">
              <a:rPr lang="en-US" altLang="zh-CN" smtClean="0">
                <a:solidFill>
                  <a:srgbClr val="000000"/>
                </a:solidFill>
                <a:latin typeface="AR PL UMing CN" pitchFamily="16" charset="0"/>
                <a:ea typeface="宋体" pitchFamily="2" charset="-122"/>
              </a:rPr>
              <a:pPr eaLnBrk="1" hangingPunct="1"/>
              <a:t>5</a:t>
            </a:fld>
            <a:endParaRPr lang="en-US" altLang="zh-CN" smtClean="0">
              <a:solidFill>
                <a:srgbClr val="000000"/>
              </a:solidFill>
              <a:latin typeface="AR PL UMing CN" pitchFamily="16" charset="0"/>
              <a:ea typeface="宋体" pitchFamily="2" charset="-122"/>
            </a:endParaRPr>
          </a:p>
        </p:txBody>
      </p:sp>
      <p:sp>
        <p:nvSpPr>
          <p:cNvPr id="77827" name="Rectangle 1"/>
          <p:cNvSpPr>
            <a:spLocks noGrp="1" noRot="1" noChangeAspect="1" noChangeArrowheads="1" noTextEdit="1"/>
          </p:cNvSpPr>
          <p:nvPr>
            <p:ph type="sldImg"/>
          </p:nvPr>
        </p:nvSpPr>
        <p:spPr>
          <a:xfrm>
            <a:off x="854075" y="744538"/>
            <a:ext cx="4960938" cy="3722687"/>
          </a:xfrm>
          <a:solidFill>
            <a:srgbClr val="FFFFFF"/>
          </a:solidFill>
          <a:ln>
            <a:solidFill>
              <a:srgbClr val="000000"/>
            </a:solidFill>
            <a:miter lim="800000"/>
            <a:headEnd/>
            <a:tailEnd/>
          </a:ln>
        </p:spPr>
      </p:sp>
      <p:sp>
        <p:nvSpPr>
          <p:cNvPr id="77828" name="Rectangle 2"/>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9B996CD1-BE67-4BF5-8866-1DF5EAF1E740}" type="slidenum">
              <a:rPr lang="en-US" altLang="zh-CN" smtClean="0">
                <a:solidFill>
                  <a:srgbClr val="000000"/>
                </a:solidFill>
                <a:latin typeface="AR PL UMing CN" pitchFamily="16" charset="0"/>
                <a:ea typeface="宋体" pitchFamily="2" charset="-122"/>
              </a:rPr>
              <a:pPr eaLnBrk="1" hangingPunct="1"/>
              <a:t>6</a:t>
            </a:fld>
            <a:endParaRPr lang="en-US" altLang="zh-CN" smtClean="0">
              <a:solidFill>
                <a:srgbClr val="000000"/>
              </a:solidFill>
              <a:latin typeface="AR PL UMing CN" pitchFamily="16" charset="0"/>
              <a:ea typeface="宋体" pitchFamily="2" charset="-122"/>
            </a:endParaRPr>
          </a:p>
        </p:txBody>
      </p:sp>
      <p:sp>
        <p:nvSpPr>
          <p:cNvPr id="78851" name="Text Box 1"/>
          <p:cNvSpPr txBox="1">
            <a:spLocks noChangeArrowheads="1"/>
          </p:cNvSpPr>
          <p:nvPr/>
        </p:nvSpPr>
        <p:spPr bwMode="auto">
          <a:xfrm>
            <a:off x="3777607" y="9428583"/>
            <a:ext cx="2889938" cy="49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algn="r" eaLnBrk="1" hangingPunct="1">
              <a:buClrTx/>
              <a:buFontTx/>
              <a:buNone/>
            </a:pPr>
            <a:fld id="{0EFFFB69-C4F4-4EEF-AA82-FE01D91FA078}" type="slidenum">
              <a:rPr lang="en-US" altLang="zh-CN" sz="1200">
                <a:solidFill>
                  <a:srgbClr val="000000"/>
                </a:solidFill>
                <a:ea typeface="宋体" pitchFamily="2" charset="-122"/>
              </a:rPr>
              <a:pPr algn="r" eaLnBrk="1" hangingPunct="1">
                <a:buClrTx/>
                <a:buFontTx/>
                <a:buNone/>
              </a:pPr>
              <a:t>6</a:t>
            </a:fld>
            <a:endParaRPr lang="en-US" altLang="zh-CN" sz="1200">
              <a:solidFill>
                <a:srgbClr val="000000"/>
              </a:solidFill>
              <a:ea typeface="宋体" pitchFamily="2" charset="-122"/>
            </a:endParaRPr>
          </a:p>
        </p:txBody>
      </p:sp>
      <p:sp>
        <p:nvSpPr>
          <p:cNvPr id="78852" name="Rectangle 2"/>
          <p:cNvSpPr>
            <a:spLocks noGrp="1" noRot="1" noChangeAspect="1" noChangeArrowheads="1" noTextEdit="1"/>
          </p:cNvSpPr>
          <p:nvPr>
            <p:ph type="sldImg"/>
          </p:nvPr>
        </p:nvSpPr>
        <p:spPr>
          <a:xfrm>
            <a:off x="854075" y="744538"/>
            <a:ext cx="4960938" cy="3722687"/>
          </a:xfrm>
          <a:solidFill>
            <a:srgbClr val="FFFFFF"/>
          </a:solidFill>
          <a:ln>
            <a:solidFill>
              <a:srgbClr val="000000"/>
            </a:solidFill>
            <a:miter lim="800000"/>
            <a:headEnd/>
            <a:tailEnd/>
          </a:ln>
        </p:spPr>
      </p:sp>
      <p:sp>
        <p:nvSpPr>
          <p:cNvPr id="78853" name="Rectangle 3"/>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US" dirty="0" smtClean="0"/>
              <a:t>网页重要性排序</a:t>
            </a:r>
            <a:endParaRPr lang="en-US" altLang="zh-CN"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8F315359-0A95-402A-B7E3-945E29266201}" type="slidenum">
              <a:rPr lang="en-US" altLang="zh-CN" smtClean="0">
                <a:solidFill>
                  <a:srgbClr val="000000"/>
                </a:solidFill>
                <a:latin typeface="AR PL UMing CN" pitchFamily="16" charset="0"/>
                <a:ea typeface="宋体" pitchFamily="2" charset="-122"/>
              </a:rPr>
              <a:pPr eaLnBrk="1" hangingPunct="1"/>
              <a:t>7</a:t>
            </a:fld>
            <a:endParaRPr lang="en-US" altLang="zh-CN" smtClean="0">
              <a:solidFill>
                <a:srgbClr val="000000"/>
              </a:solidFill>
              <a:latin typeface="AR PL UMing CN" pitchFamily="16" charset="0"/>
              <a:ea typeface="宋体" pitchFamily="2" charset="-122"/>
            </a:endParaRPr>
          </a:p>
        </p:txBody>
      </p:sp>
      <p:sp>
        <p:nvSpPr>
          <p:cNvPr id="79875" name="Text Box 1"/>
          <p:cNvSpPr txBox="1">
            <a:spLocks noChangeArrowheads="1"/>
          </p:cNvSpPr>
          <p:nvPr/>
        </p:nvSpPr>
        <p:spPr bwMode="auto">
          <a:xfrm>
            <a:off x="3777607" y="9428583"/>
            <a:ext cx="2889938" cy="49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algn="r" eaLnBrk="1" hangingPunct="1">
              <a:buClrTx/>
              <a:buFontTx/>
              <a:buNone/>
            </a:pPr>
            <a:fld id="{C32F3802-BFDF-407B-8CC9-6564884E9404}" type="slidenum">
              <a:rPr lang="en-US" altLang="zh-CN" sz="1200">
                <a:solidFill>
                  <a:srgbClr val="000000"/>
                </a:solidFill>
                <a:ea typeface="宋体" pitchFamily="2" charset="-122"/>
              </a:rPr>
              <a:pPr algn="r" eaLnBrk="1" hangingPunct="1">
                <a:buClrTx/>
                <a:buFontTx/>
                <a:buNone/>
              </a:pPr>
              <a:t>7</a:t>
            </a:fld>
            <a:endParaRPr lang="en-US" altLang="zh-CN" sz="1200">
              <a:solidFill>
                <a:srgbClr val="000000"/>
              </a:solidFill>
              <a:ea typeface="宋体" pitchFamily="2" charset="-122"/>
            </a:endParaRPr>
          </a:p>
        </p:txBody>
      </p:sp>
      <p:sp>
        <p:nvSpPr>
          <p:cNvPr id="79876" name="Rectangle 2"/>
          <p:cNvSpPr>
            <a:spLocks noGrp="1" noRot="1" noChangeAspect="1" noChangeArrowheads="1" noTextEdit="1"/>
          </p:cNvSpPr>
          <p:nvPr>
            <p:ph type="sldImg"/>
          </p:nvPr>
        </p:nvSpPr>
        <p:spPr>
          <a:xfrm>
            <a:off x="854075" y="744538"/>
            <a:ext cx="4960938" cy="3722687"/>
          </a:xfrm>
          <a:solidFill>
            <a:srgbClr val="FFFFFF"/>
          </a:solidFill>
          <a:ln>
            <a:solidFill>
              <a:srgbClr val="000000"/>
            </a:solidFill>
            <a:miter lim="800000"/>
            <a:headEnd/>
            <a:tailEnd/>
          </a:ln>
        </p:spPr>
      </p:sp>
      <p:sp>
        <p:nvSpPr>
          <p:cNvPr id="79877" name="Text Box 3"/>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zh-CN" smtClean="0">
                <a:latin typeface="Arial" pitchFamily="34" charset="0"/>
              </a:rPr>
              <a:t>基于内容的相关性，简单地说是指，比如某篇文档出现了多次“体育新闻”，就比只出现一次“体育新闻”的文档与</a:t>
            </a:r>
            <a:r>
              <a:rPr lang="en-US" altLang="zh-CN" smtClean="0">
                <a:latin typeface="Arial" pitchFamily="34" charset="0"/>
              </a:rPr>
              <a:t>query</a:t>
            </a:r>
            <a:r>
              <a:rPr lang="zh-CN" altLang="zh-CN" smtClean="0">
                <a:latin typeface="Arial" pitchFamily="34" charset="0"/>
              </a:rPr>
              <a:t>的相关性高，目前的相关性排序，已经不再是简单地基于词匹配，还会根据</a:t>
            </a:r>
            <a:r>
              <a:rPr lang="en-US" altLang="zh-CN" smtClean="0">
                <a:latin typeface="Arial" pitchFamily="34" charset="0"/>
              </a:rPr>
              <a:t>topic</a:t>
            </a:r>
            <a:r>
              <a:rPr lang="zh-CN" altLang="zh-CN" smtClean="0">
                <a:latin typeface="Arial" pitchFamily="34" charset="0"/>
              </a:rPr>
              <a:t>，比如大量出现“足球”、“乒乓球”等词语的文档同样相当于大量出现了“体育”</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网页的重要性，利用了网页之间的链接来计算</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9</a:t>
            </a:fld>
            <a:endParaRPr lang="zh-CN" altLang="en-US"/>
          </a:p>
        </p:txBody>
      </p:sp>
    </p:spTree>
    <p:extLst>
      <p:ext uri="{BB962C8B-B14F-4D97-AF65-F5344CB8AC3E}">
        <p14:creationId xmlns:p14="http://schemas.microsoft.com/office/powerpoint/2010/main" val="3727294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BCB1822D-A13C-479C-8578-AE77C958EB45}" type="slidenum">
              <a:rPr lang="en-US" altLang="zh-CN" smtClean="0">
                <a:solidFill>
                  <a:srgbClr val="000000"/>
                </a:solidFill>
                <a:latin typeface="AR PL UMing CN" pitchFamily="16" charset="0"/>
                <a:ea typeface="宋体" pitchFamily="2" charset="-122"/>
              </a:rPr>
              <a:pPr eaLnBrk="1" hangingPunct="1"/>
              <a:t>10</a:t>
            </a:fld>
            <a:endParaRPr lang="en-US" altLang="zh-CN" smtClean="0">
              <a:solidFill>
                <a:srgbClr val="000000"/>
              </a:solidFill>
              <a:latin typeface="AR PL UMing CN" pitchFamily="16" charset="0"/>
              <a:ea typeface="宋体" pitchFamily="2" charset="-122"/>
            </a:endParaRPr>
          </a:p>
        </p:txBody>
      </p:sp>
      <p:sp>
        <p:nvSpPr>
          <p:cNvPr id="81923" name="Text Box 1"/>
          <p:cNvSpPr txBox="1">
            <a:spLocks noChangeArrowheads="1"/>
          </p:cNvSpPr>
          <p:nvPr/>
        </p:nvSpPr>
        <p:spPr bwMode="auto">
          <a:xfrm>
            <a:off x="3777607" y="9428583"/>
            <a:ext cx="2889938" cy="49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algn="r" eaLnBrk="1" hangingPunct="1">
              <a:buClrTx/>
              <a:buFontTx/>
              <a:buNone/>
            </a:pPr>
            <a:fld id="{06D5DE4E-4281-41CC-B896-80E6A71DB424}" type="slidenum">
              <a:rPr lang="en-US" altLang="zh-CN" sz="1200">
                <a:solidFill>
                  <a:srgbClr val="000000"/>
                </a:solidFill>
                <a:ea typeface="宋体" pitchFamily="2" charset="-122"/>
              </a:rPr>
              <a:pPr algn="r" eaLnBrk="1" hangingPunct="1">
                <a:buClrTx/>
                <a:buFontTx/>
                <a:buNone/>
              </a:pPr>
              <a:t>10</a:t>
            </a:fld>
            <a:endParaRPr lang="en-US" altLang="zh-CN" sz="1200">
              <a:solidFill>
                <a:srgbClr val="000000"/>
              </a:solidFill>
              <a:ea typeface="宋体" pitchFamily="2" charset="-122"/>
            </a:endParaRPr>
          </a:p>
        </p:txBody>
      </p:sp>
      <p:sp>
        <p:nvSpPr>
          <p:cNvPr id="81924" name="Rectangle 2"/>
          <p:cNvSpPr>
            <a:spLocks noGrp="1" noRot="1" noChangeAspect="1" noChangeArrowheads="1" noTextEdit="1"/>
          </p:cNvSpPr>
          <p:nvPr>
            <p:ph type="sldImg"/>
          </p:nvPr>
        </p:nvSpPr>
        <p:spPr>
          <a:xfrm>
            <a:off x="854075" y="744538"/>
            <a:ext cx="4960938" cy="3722687"/>
          </a:xfrm>
          <a:solidFill>
            <a:srgbClr val="FFFFFF"/>
          </a:solidFill>
          <a:ln>
            <a:solidFill>
              <a:srgbClr val="000000"/>
            </a:solidFill>
            <a:miter lim="800000"/>
            <a:headEnd/>
            <a:tailEnd/>
          </a:ln>
        </p:spPr>
      </p:sp>
      <p:sp>
        <p:nvSpPr>
          <p:cNvPr id="81925" name="Text Box 3"/>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zh-CN" smtClean="0">
                <a:latin typeface="Arial" pitchFamily="34" charset="0"/>
              </a:rPr>
              <a:t>因此，除了基于相关性的排序外，还有一种基于重要性的排序，也被引入了搜索引擎中</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1pPr>
            <a:lvl2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2pPr>
            <a:lvl3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3pPr>
            <a:lvl4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4pPr>
            <a:lvl5pPr eaLnBrk="0" hangingPunc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49263" algn="l"/>
                <a:tab pos="898525" algn="l"/>
                <a:tab pos="1347788" algn="l"/>
                <a:tab pos="1797050" algn="l"/>
                <a:tab pos="2246313" algn="l"/>
                <a:tab pos="2695575" algn="l"/>
              </a:tabLst>
              <a:defRPr>
                <a:solidFill>
                  <a:schemeClr val="bg1"/>
                </a:solidFill>
                <a:latin typeface="Arial" pitchFamily="34" charset="0"/>
                <a:ea typeface="黑体" pitchFamily="49" charset="-122"/>
              </a:defRPr>
            </a:lvl9pPr>
          </a:lstStyle>
          <a:p>
            <a:pPr eaLnBrk="1" hangingPunct="1"/>
            <a:fld id="{8C1FACF3-5F26-40DF-8290-B46D2D894037}" type="slidenum">
              <a:rPr lang="en-US" altLang="zh-CN" smtClean="0">
                <a:solidFill>
                  <a:srgbClr val="000000"/>
                </a:solidFill>
                <a:latin typeface="AR PL UMing CN" pitchFamily="16" charset="0"/>
                <a:ea typeface="宋体" pitchFamily="2" charset="-122"/>
              </a:rPr>
              <a:pPr eaLnBrk="1" hangingPunct="1"/>
              <a:t>11</a:t>
            </a:fld>
            <a:endParaRPr lang="en-US" altLang="zh-CN" smtClean="0">
              <a:solidFill>
                <a:srgbClr val="000000"/>
              </a:solidFill>
              <a:latin typeface="AR PL UMing CN" pitchFamily="16" charset="0"/>
              <a:ea typeface="宋体" pitchFamily="2" charset="-122"/>
            </a:endParaRPr>
          </a:p>
        </p:txBody>
      </p:sp>
      <p:sp>
        <p:nvSpPr>
          <p:cNvPr id="82947" name="Text Box 1"/>
          <p:cNvSpPr txBox="1">
            <a:spLocks noChangeArrowheads="1"/>
          </p:cNvSpPr>
          <p:nvPr/>
        </p:nvSpPr>
        <p:spPr bwMode="auto">
          <a:xfrm>
            <a:off x="3777607" y="9428583"/>
            <a:ext cx="2889938" cy="49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algn="r" eaLnBrk="1" hangingPunct="1">
              <a:buClrTx/>
              <a:buFontTx/>
              <a:buNone/>
            </a:pPr>
            <a:fld id="{06716FB9-1477-4893-94A6-1A5FCFFF0F5A}" type="slidenum">
              <a:rPr lang="en-US" altLang="zh-CN" sz="1200">
                <a:solidFill>
                  <a:srgbClr val="000000"/>
                </a:solidFill>
                <a:ea typeface="宋体" pitchFamily="2" charset="-122"/>
              </a:rPr>
              <a:pPr algn="r" eaLnBrk="1" hangingPunct="1">
                <a:buClrTx/>
                <a:buFontTx/>
                <a:buNone/>
              </a:pPr>
              <a:t>11</a:t>
            </a:fld>
            <a:endParaRPr lang="en-US" altLang="zh-CN" sz="1200">
              <a:solidFill>
                <a:srgbClr val="000000"/>
              </a:solidFill>
              <a:ea typeface="宋体" pitchFamily="2" charset="-122"/>
            </a:endParaRPr>
          </a:p>
        </p:txBody>
      </p:sp>
      <p:sp>
        <p:nvSpPr>
          <p:cNvPr id="82948" name="Rectangle 2"/>
          <p:cNvSpPr>
            <a:spLocks noGrp="1" noRot="1" noChangeAspect="1" noChangeArrowheads="1" noTextEdit="1"/>
          </p:cNvSpPr>
          <p:nvPr>
            <p:ph type="sldImg"/>
          </p:nvPr>
        </p:nvSpPr>
        <p:spPr>
          <a:xfrm>
            <a:off x="854075" y="744538"/>
            <a:ext cx="4960938" cy="3722687"/>
          </a:xfrm>
          <a:solidFill>
            <a:srgbClr val="FFFFFF"/>
          </a:solidFill>
          <a:ln>
            <a:solidFill>
              <a:srgbClr val="000000"/>
            </a:solidFill>
            <a:miter lim="800000"/>
            <a:headEnd/>
            <a:tailEnd/>
          </a:ln>
        </p:spPr>
      </p:sp>
      <p:sp>
        <p:nvSpPr>
          <p:cNvPr id="82949" name="Text Box 3"/>
          <p:cNvSpPr>
            <a:spLocks noGrp="1" noChangeArrowheads="1"/>
          </p:cNvSpPr>
          <p:nvPr>
            <p:ph type="body" idx="1"/>
          </p:nvPr>
        </p:nvSpPr>
        <p:spPr>
          <a:xfrm>
            <a:off x="666909" y="4715153"/>
            <a:ext cx="5335270"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zh-CN" smtClean="0">
                <a:latin typeface="Arial" pitchFamily="34" charset="0"/>
              </a:rPr>
              <a:t>网页</a:t>
            </a:r>
            <a:r>
              <a:rPr lang="en-US" altLang="zh-CN" smtClean="0">
                <a:latin typeface="Arial" pitchFamily="34" charset="0"/>
              </a:rPr>
              <a:t>A</a:t>
            </a:r>
            <a:r>
              <a:rPr lang="zh-CN" altLang="zh-CN" smtClean="0">
                <a:latin typeface="Arial" pitchFamily="34" charset="0"/>
              </a:rPr>
              <a:t>的重要性，应该等于所有链向</a:t>
            </a:r>
            <a:r>
              <a:rPr lang="en-US" altLang="zh-CN" smtClean="0">
                <a:latin typeface="Arial" pitchFamily="34" charset="0"/>
              </a:rPr>
              <a:t>A</a:t>
            </a:r>
            <a:r>
              <a:rPr lang="zh-CN" altLang="zh-CN" smtClean="0">
                <a:latin typeface="Arial" pitchFamily="34" charset="0"/>
              </a:rPr>
              <a:t>的网页的重要性除以该网页的链接数之后再求和</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White">
      <p:bgPr>
        <a:solidFill>
          <a:schemeClr val="bg1"/>
        </a:solidFill>
        <a:effectLst/>
      </p:bgPr>
    </p:bg>
    <p:spTree>
      <p:nvGrpSpPr>
        <p:cNvPr id="1" name=""/>
        <p:cNvGrpSpPr/>
        <p:nvPr/>
      </p:nvGrpSpPr>
      <p:grpSpPr>
        <a:xfrm>
          <a:off x="0" y="0"/>
          <a:ext cx="0" cy="0"/>
          <a:chOff x="0" y="0"/>
          <a:chExt cx="0" cy="0"/>
        </a:xfrm>
      </p:grpSpPr>
      <p:sp>
        <p:nvSpPr>
          <p:cNvPr id="4" name="Rectangle 78"/>
          <p:cNvSpPr>
            <a:spLocks noChangeArrowheads="1"/>
          </p:cNvSpPr>
          <p:nvPr/>
        </p:nvSpPr>
        <p:spPr bwMode="gray">
          <a:xfrm rot="5400000">
            <a:off x="7904162" y="1163638"/>
            <a:ext cx="2098675" cy="381000"/>
          </a:xfrm>
          <a:prstGeom prst="rect">
            <a:avLst/>
          </a:prstGeom>
          <a:gradFill rotWithShape="1">
            <a:gsLst>
              <a:gs pos="0">
                <a:schemeClr val="bg2"/>
              </a:gs>
              <a:gs pos="100000">
                <a:schemeClr val="bg2">
                  <a:gamma/>
                  <a:tint val="54510"/>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5" name="Text Box 14"/>
          <p:cNvSpPr txBox="1">
            <a:spLocks noChangeArrowheads="1"/>
          </p:cNvSpPr>
          <p:nvPr/>
        </p:nvSpPr>
        <p:spPr bwMode="gray">
          <a:xfrm>
            <a:off x="3886200" y="5715000"/>
            <a:ext cx="1612900" cy="519113"/>
          </a:xfrm>
          <a:prstGeom prst="rect">
            <a:avLst/>
          </a:prstGeom>
          <a:noFill/>
          <a:ln w="9525">
            <a:noFill/>
            <a:miter lim="800000"/>
            <a:headEnd/>
            <a:tailEnd/>
          </a:ln>
          <a:effectLst/>
        </p:spPr>
        <p:txBody>
          <a:bodyPr>
            <a:spAutoFit/>
          </a:bodyPr>
          <a:lstStyle/>
          <a:p>
            <a:pPr algn="ctr">
              <a:defRPr/>
            </a:pPr>
            <a:r>
              <a:rPr lang="en-US" altLang="zh-CN" sz="2800" b="1">
                <a:latin typeface="Verdana" pitchFamily="34" charset="0"/>
                <a:ea typeface="宋体" charset="-122"/>
              </a:rPr>
              <a:t>LOGO</a:t>
            </a:r>
          </a:p>
        </p:txBody>
      </p:sp>
      <p:grpSp>
        <p:nvGrpSpPr>
          <p:cNvPr id="6" name="Group 31"/>
          <p:cNvGrpSpPr>
            <a:grpSpLocks/>
          </p:cNvGrpSpPr>
          <p:nvPr/>
        </p:nvGrpSpPr>
        <p:grpSpPr bwMode="auto">
          <a:xfrm rot="421294">
            <a:off x="971550" y="692150"/>
            <a:ext cx="1871663" cy="1944688"/>
            <a:chOff x="521" y="482"/>
            <a:chExt cx="1134" cy="1142"/>
          </a:xfrm>
        </p:grpSpPr>
        <p:sp>
          <p:nvSpPr>
            <p:cNvPr id="7" name="Oval 32"/>
            <p:cNvSpPr>
              <a:spLocks noChangeArrowheads="1"/>
            </p:cNvSpPr>
            <p:nvPr userDrawn="1"/>
          </p:nvSpPr>
          <p:spPr bwMode="gray">
            <a:xfrm rot="-128649">
              <a:off x="851" y="811"/>
              <a:ext cx="479" cy="49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nvGrpSpPr>
            <p:cNvPr id="8" name="Group 33"/>
            <p:cNvGrpSpPr>
              <a:grpSpLocks/>
            </p:cNvGrpSpPr>
            <p:nvPr userDrawn="1"/>
          </p:nvGrpSpPr>
          <p:grpSpPr bwMode="auto">
            <a:xfrm rot="56277">
              <a:off x="1257" y="1221"/>
              <a:ext cx="258" cy="217"/>
              <a:chOff x="3447" y="874"/>
              <a:chExt cx="399" cy="340"/>
            </a:xfrm>
          </p:grpSpPr>
          <p:sp>
            <p:nvSpPr>
              <p:cNvPr id="37" name="Oval 34"/>
              <p:cNvSpPr>
                <a:spLocks noChangeArrowheads="1"/>
              </p:cNvSpPr>
              <p:nvPr/>
            </p:nvSpPr>
            <p:spPr bwMode="gray">
              <a:xfrm>
                <a:off x="3631" y="1021"/>
                <a:ext cx="108"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8" name="Oval 35"/>
              <p:cNvSpPr>
                <a:spLocks noChangeArrowheads="1"/>
              </p:cNvSpPr>
              <p:nvPr/>
            </p:nvSpPr>
            <p:spPr bwMode="gray">
              <a:xfrm>
                <a:off x="3754" y="1123"/>
                <a:ext cx="92"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9" name="Oval 36"/>
              <p:cNvSpPr>
                <a:spLocks noChangeArrowheads="1"/>
              </p:cNvSpPr>
              <p:nvPr/>
            </p:nvSpPr>
            <p:spPr bwMode="gray">
              <a:xfrm>
                <a:off x="3447" y="874"/>
                <a:ext cx="180" cy="18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9" name="Group 37"/>
            <p:cNvGrpSpPr>
              <a:grpSpLocks/>
            </p:cNvGrpSpPr>
            <p:nvPr userDrawn="1"/>
          </p:nvGrpSpPr>
          <p:grpSpPr bwMode="auto">
            <a:xfrm rot="-2383151">
              <a:off x="1381" y="941"/>
              <a:ext cx="269" cy="221"/>
              <a:chOff x="3446" y="867"/>
              <a:chExt cx="409" cy="344"/>
            </a:xfrm>
          </p:grpSpPr>
          <p:sp>
            <p:nvSpPr>
              <p:cNvPr id="34" name="Oval 38"/>
              <p:cNvSpPr>
                <a:spLocks noChangeArrowheads="1"/>
              </p:cNvSpPr>
              <p:nvPr/>
            </p:nvSpPr>
            <p:spPr bwMode="gray">
              <a:xfrm>
                <a:off x="3636" y="1015"/>
                <a:ext cx="111"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5" name="Oval 39"/>
              <p:cNvSpPr>
                <a:spLocks noChangeArrowheads="1"/>
              </p:cNvSpPr>
              <p:nvPr/>
            </p:nvSpPr>
            <p:spPr bwMode="gray">
              <a:xfrm>
                <a:off x="3764" y="1118"/>
                <a:ext cx="91" cy="9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6" name="Oval 40"/>
              <p:cNvSpPr>
                <a:spLocks noChangeArrowheads="1"/>
              </p:cNvSpPr>
              <p:nvPr/>
            </p:nvSpPr>
            <p:spPr bwMode="gray">
              <a:xfrm>
                <a:off x="3446" y="867"/>
                <a:ext cx="184"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 name="Group 41"/>
            <p:cNvGrpSpPr>
              <a:grpSpLocks/>
            </p:cNvGrpSpPr>
            <p:nvPr userDrawn="1"/>
          </p:nvGrpSpPr>
          <p:grpSpPr bwMode="auto">
            <a:xfrm rot="-4925197">
              <a:off x="1295" y="670"/>
              <a:ext cx="251" cy="229"/>
              <a:chOff x="3458" y="871"/>
              <a:chExt cx="399" cy="341"/>
            </a:xfrm>
          </p:grpSpPr>
          <p:sp>
            <p:nvSpPr>
              <p:cNvPr id="31" name="Oval 42"/>
              <p:cNvSpPr>
                <a:spLocks noChangeArrowheads="1"/>
              </p:cNvSpPr>
              <p:nvPr/>
            </p:nvSpPr>
            <p:spPr bwMode="gray">
              <a:xfrm>
                <a:off x="3650" y="1018"/>
                <a:ext cx="105" cy="12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2" name="Oval 43"/>
              <p:cNvSpPr>
                <a:spLocks noChangeArrowheads="1"/>
              </p:cNvSpPr>
              <p:nvPr/>
            </p:nvSpPr>
            <p:spPr bwMode="gray">
              <a:xfrm>
                <a:off x="3770" y="1120"/>
                <a:ext cx="87"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3" name="Oval 44"/>
              <p:cNvSpPr>
                <a:spLocks noChangeArrowheads="1"/>
              </p:cNvSpPr>
              <p:nvPr/>
            </p:nvSpPr>
            <p:spPr bwMode="gray">
              <a:xfrm>
                <a:off x="3458" y="871"/>
                <a:ext cx="179" cy="18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1" name="Group 45"/>
            <p:cNvGrpSpPr>
              <a:grpSpLocks/>
            </p:cNvGrpSpPr>
            <p:nvPr userDrawn="1"/>
          </p:nvGrpSpPr>
          <p:grpSpPr bwMode="auto">
            <a:xfrm rot="3149186">
              <a:off x="974" y="1401"/>
              <a:ext cx="261" cy="229"/>
              <a:chOff x="3438" y="879"/>
              <a:chExt cx="405" cy="337"/>
            </a:xfrm>
          </p:grpSpPr>
          <p:sp>
            <p:nvSpPr>
              <p:cNvPr id="28" name="Oval 46"/>
              <p:cNvSpPr>
                <a:spLocks noChangeArrowheads="1"/>
              </p:cNvSpPr>
              <p:nvPr/>
            </p:nvSpPr>
            <p:spPr bwMode="gray">
              <a:xfrm>
                <a:off x="3626" y="1025"/>
                <a:ext cx="110" cy="12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9" name="Oval 47"/>
              <p:cNvSpPr>
                <a:spLocks noChangeArrowheads="1"/>
              </p:cNvSpPr>
              <p:nvPr/>
            </p:nvSpPr>
            <p:spPr bwMode="gray">
              <a:xfrm>
                <a:off x="3752" y="1124"/>
                <a:ext cx="91"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0" name="Oval 48"/>
              <p:cNvSpPr>
                <a:spLocks noChangeArrowheads="1"/>
              </p:cNvSpPr>
              <p:nvPr/>
            </p:nvSpPr>
            <p:spPr bwMode="gray">
              <a:xfrm>
                <a:off x="3438" y="879"/>
                <a:ext cx="183"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2" name="Group 49"/>
            <p:cNvGrpSpPr>
              <a:grpSpLocks/>
            </p:cNvGrpSpPr>
            <p:nvPr userDrawn="1"/>
          </p:nvGrpSpPr>
          <p:grpSpPr bwMode="auto">
            <a:xfrm rot="-7676986">
              <a:off x="933" y="440"/>
              <a:ext cx="267" cy="232"/>
              <a:chOff x="3463" y="873"/>
              <a:chExt cx="409" cy="344"/>
            </a:xfrm>
          </p:grpSpPr>
          <p:sp>
            <p:nvSpPr>
              <p:cNvPr id="25" name="Oval 50"/>
              <p:cNvSpPr>
                <a:spLocks noChangeArrowheads="1"/>
              </p:cNvSpPr>
              <p:nvPr/>
            </p:nvSpPr>
            <p:spPr bwMode="gray">
              <a:xfrm>
                <a:off x="3650" y="1023"/>
                <a:ext cx="110" cy="12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6" name="Oval 51"/>
              <p:cNvSpPr>
                <a:spLocks noChangeArrowheads="1"/>
              </p:cNvSpPr>
              <p:nvPr/>
            </p:nvSpPr>
            <p:spPr bwMode="gray">
              <a:xfrm>
                <a:off x="3775" y="1125"/>
                <a:ext cx="97"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7" name="Oval 52"/>
              <p:cNvSpPr>
                <a:spLocks noChangeArrowheads="1"/>
              </p:cNvSpPr>
              <p:nvPr/>
            </p:nvSpPr>
            <p:spPr bwMode="gray">
              <a:xfrm>
                <a:off x="3463" y="873"/>
                <a:ext cx="181" cy="18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3" name="Group 53"/>
            <p:cNvGrpSpPr>
              <a:grpSpLocks/>
            </p:cNvGrpSpPr>
            <p:nvPr userDrawn="1"/>
          </p:nvGrpSpPr>
          <p:grpSpPr bwMode="auto">
            <a:xfrm rot="-10348150">
              <a:off x="661" y="649"/>
              <a:ext cx="260" cy="220"/>
              <a:chOff x="3464" y="886"/>
              <a:chExt cx="399" cy="345"/>
            </a:xfrm>
          </p:grpSpPr>
          <p:sp>
            <p:nvSpPr>
              <p:cNvPr id="22" name="Oval 54"/>
              <p:cNvSpPr>
                <a:spLocks noChangeArrowheads="1"/>
              </p:cNvSpPr>
              <p:nvPr/>
            </p:nvSpPr>
            <p:spPr bwMode="gray">
              <a:xfrm>
                <a:off x="3653" y="1041"/>
                <a:ext cx="110" cy="12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3" name="Oval 55"/>
              <p:cNvSpPr>
                <a:spLocks noChangeArrowheads="1"/>
              </p:cNvSpPr>
              <p:nvPr/>
            </p:nvSpPr>
            <p:spPr bwMode="gray">
              <a:xfrm>
                <a:off x="3774" y="1142"/>
                <a:ext cx="89" cy="8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4" name="Oval 56"/>
              <p:cNvSpPr>
                <a:spLocks noChangeArrowheads="1"/>
              </p:cNvSpPr>
              <p:nvPr/>
            </p:nvSpPr>
            <p:spPr bwMode="gray">
              <a:xfrm>
                <a:off x="3464" y="886"/>
                <a:ext cx="182" cy="18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4" name="Group 57"/>
            <p:cNvGrpSpPr>
              <a:grpSpLocks/>
            </p:cNvGrpSpPr>
            <p:nvPr userDrawn="1"/>
          </p:nvGrpSpPr>
          <p:grpSpPr bwMode="auto">
            <a:xfrm rot="8606759">
              <a:off x="512" y="981"/>
              <a:ext cx="263" cy="213"/>
              <a:chOff x="3456" y="891"/>
              <a:chExt cx="398" cy="337"/>
            </a:xfrm>
          </p:grpSpPr>
          <p:sp>
            <p:nvSpPr>
              <p:cNvPr id="19" name="Oval 58"/>
              <p:cNvSpPr>
                <a:spLocks noChangeArrowheads="1"/>
              </p:cNvSpPr>
              <p:nvPr/>
            </p:nvSpPr>
            <p:spPr bwMode="gray">
              <a:xfrm>
                <a:off x="3638" y="1040"/>
                <a:ext cx="109" cy="12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0" name="Oval 59"/>
              <p:cNvSpPr>
                <a:spLocks noChangeArrowheads="1"/>
              </p:cNvSpPr>
              <p:nvPr/>
            </p:nvSpPr>
            <p:spPr bwMode="gray">
              <a:xfrm>
                <a:off x="3764" y="1139"/>
                <a:ext cx="90" cy="8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1" name="Oval 60"/>
              <p:cNvSpPr>
                <a:spLocks noChangeArrowheads="1"/>
              </p:cNvSpPr>
              <p:nvPr/>
            </p:nvSpPr>
            <p:spPr bwMode="gray">
              <a:xfrm>
                <a:off x="3456" y="891"/>
                <a:ext cx="182" cy="18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5" name="Group 61"/>
            <p:cNvGrpSpPr>
              <a:grpSpLocks/>
            </p:cNvGrpSpPr>
            <p:nvPr userDrawn="1"/>
          </p:nvGrpSpPr>
          <p:grpSpPr bwMode="auto">
            <a:xfrm rot="6279754">
              <a:off x="635" y="1281"/>
              <a:ext cx="264" cy="229"/>
              <a:chOff x="3443" y="888"/>
              <a:chExt cx="408" cy="345"/>
            </a:xfrm>
          </p:grpSpPr>
          <p:sp>
            <p:nvSpPr>
              <p:cNvPr id="16" name="Oval 62"/>
              <p:cNvSpPr>
                <a:spLocks noChangeArrowheads="1"/>
              </p:cNvSpPr>
              <p:nvPr/>
            </p:nvSpPr>
            <p:spPr bwMode="gray">
              <a:xfrm>
                <a:off x="3635" y="1033"/>
                <a:ext cx="111"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7" name="Oval 63"/>
              <p:cNvSpPr>
                <a:spLocks noChangeArrowheads="1"/>
              </p:cNvSpPr>
              <p:nvPr/>
            </p:nvSpPr>
            <p:spPr bwMode="gray">
              <a:xfrm>
                <a:off x="3759" y="1142"/>
                <a:ext cx="92"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8" name="Oval 64"/>
              <p:cNvSpPr>
                <a:spLocks noChangeArrowheads="1"/>
              </p:cNvSpPr>
              <p:nvPr/>
            </p:nvSpPr>
            <p:spPr bwMode="gray">
              <a:xfrm>
                <a:off x="3443" y="888"/>
                <a:ext cx="182"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sp>
        <p:nvSpPr>
          <p:cNvPr id="40" name="Rectangle 65"/>
          <p:cNvSpPr>
            <a:spLocks noChangeArrowheads="1"/>
          </p:cNvSpPr>
          <p:nvPr/>
        </p:nvSpPr>
        <p:spPr bwMode="gray">
          <a:xfrm>
            <a:off x="457200" y="0"/>
            <a:ext cx="7620000" cy="304800"/>
          </a:xfrm>
          <a:prstGeom prst="rect">
            <a:avLst/>
          </a:prstGeom>
          <a:gradFill rotWithShape="1">
            <a:gsLst>
              <a:gs pos="0">
                <a:schemeClr val="folHlink"/>
              </a:gs>
              <a:gs pos="100000">
                <a:schemeClr val="folHlink">
                  <a:gamma/>
                  <a:tint val="24314"/>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1" name="Rectangle 66"/>
          <p:cNvSpPr>
            <a:spLocks noChangeArrowheads="1"/>
          </p:cNvSpPr>
          <p:nvPr/>
        </p:nvSpPr>
        <p:spPr bwMode="gray">
          <a:xfrm>
            <a:off x="6664325" y="-7938"/>
            <a:ext cx="2098675" cy="312738"/>
          </a:xfrm>
          <a:prstGeom prst="rect">
            <a:avLst/>
          </a:prstGeom>
          <a:gradFill rotWithShape="1">
            <a:gsLst>
              <a:gs pos="0">
                <a:schemeClr val="hlink"/>
              </a:gs>
              <a:gs pos="100000">
                <a:schemeClr val="hlink">
                  <a:gamma/>
                  <a:tint val="33333"/>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2" name="Rectangle 68"/>
          <p:cNvSpPr>
            <a:spLocks noChangeArrowheads="1"/>
          </p:cNvSpPr>
          <p:nvPr/>
        </p:nvSpPr>
        <p:spPr bwMode="gray">
          <a:xfrm rot="10800000">
            <a:off x="2549525" y="6553200"/>
            <a:ext cx="6230938" cy="317500"/>
          </a:xfrm>
          <a:prstGeom prst="rect">
            <a:avLst/>
          </a:prstGeom>
          <a:gradFill rotWithShape="1">
            <a:gsLst>
              <a:gs pos="0">
                <a:schemeClr val="hlink"/>
              </a:gs>
              <a:gs pos="100000">
                <a:schemeClr val="hlink">
                  <a:gamma/>
                  <a:tint val="33333"/>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3" name="Rectangle 69"/>
          <p:cNvSpPr>
            <a:spLocks noChangeArrowheads="1"/>
          </p:cNvSpPr>
          <p:nvPr/>
        </p:nvSpPr>
        <p:spPr bwMode="gray">
          <a:xfrm>
            <a:off x="8763000" y="-7938"/>
            <a:ext cx="381000" cy="314326"/>
          </a:xfrm>
          <a:prstGeom prst="rect">
            <a:avLst/>
          </a:prstGeom>
          <a:gradFill rotWithShape="1">
            <a:gsLst>
              <a:gs pos="0">
                <a:schemeClr val="accent1"/>
              </a:gs>
              <a:gs pos="100000">
                <a:schemeClr val="accent1">
                  <a:gamma/>
                  <a:tint val="24314"/>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44" name="Rectangle 70"/>
          <p:cNvSpPr>
            <a:spLocks noChangeArrowheads="1"/>
          </p:cNvSpPr>
          <p:nvPr/>
        </p:nvSpPr>
        <p:spPr bwMode="gray">
          <a:xfrm>
            <a:off x="457200" y="6554788"/>
            <a:ext cx="2098675" cy="317500"/>
          </a:xfrm>
          <a:prstGeom prst="rect">
            <a:avLst/>
          </a:prstGeom>
          <a:gradFill rotWithShape="1">
            <a:gsLst>
              <a:gs pos="0">
                <a:schemeClr val="bg2">
                  <a:gamma/>
                  <a:tint val="36471"/>
                  <a:invGamma/>
                </a:schemeClr>
              </a:gs>
              <a:gs pos="100000">
                <a:schemeClr val="bg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5" name="Rectangle 71"/>
          <p:cNvSpPr>
            <a:spLocks noChangeArrowheads="1"/>
          </p:cNvSpPr>
          <p:nvPr/>
        </p:nvSpPr>
        <p:spPr bwMode="gray">
          <a:xfrm>
            <a:off x="0" y="6553200"/>
            <a:ext cx="457200" cy="319088"/>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46" name="Rectangle 72"/>
          <p:cNvSpPr>
            <a:spLocks noChangeArrowheads="1"/>
          </p:cNvSpPr>
          <p:nvPr/>
        </p:nvSpPr>
        <p:spPr bwMode="gray">
          <a:xfrm>
            <a:off x="0" y="0"/>
            <a:ext cx="457200" cy="304800"/>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47" name="Rectangle 73"/>
          <p:cNvSpPr>
            <a:spLocks noChangeArrowheads="1"/>
          </p:cNvSpPr>
          <p:nvPr/>
        </p:nvSpPr>
        <p:spPr bwMode="gray">
          <a:xfrm rot="5400000">
            <a:off x="-2213769" y="2510631"/>
            <a:ext cx="4876800" cy="465138"/>
          </a:xfrm>
          <a:prstGeom prst="rect">
            <a:avLst/>
          </a:prstGeom>
          <a:gradFill rotWithShape="1">
            <a:gsLst>
              <a:gs pos="0">
                <a:schemeClr val="hlink"/>
              </a:gs>
              <a:gs pos="100000">
                <a:schemeClr val="hlink">
                  <a:gamma/>
                  <a:tint val="33333"/>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8" name="Rectangle 74"/>
          <p:cNvSpPr>
            <a:spLocks noChangeArrowheads="1"/>
          </p:cNvSpPr>
          <p:nvPr/>
        </p:nvSpPr>
        <p:spPr bwMode="gray">
          <a:xfrm rot="5400000">
            <a:off x="-575469" y="5520531"/>
            <a:ext cx="1600200" cy="465138"/>
          </a:xfrm>
          <a:prstGeom prst="rect">
            <a:avLst/>
          </a:prstGeom>
          <a:gradFill rotWithShape="1">
            <a:gsLst>
              <a:gs pos="0">
                <a:schemeClr val="accent2">
                  <a:gamma/>
                  <a:tint val="57647"/>
                  <a:invGamma/>
                </a:schemeClr>
              </a:gs>
              <a:gs pos="100000">
                <a:schemeClr val="accent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9" name="Rectangle 75"/>
          <p:cNvSpPr>
            <a:spLocks noChangeArrowheads="1"/>
          </p:cNvSpPr>
          <p:nvPr/>
        </p:nvSpPr>
        <p:spPr bwMode="ltGray">
          <a:xfrm>
            <a:off x="8769350" y="6538913"/>
            <a:ext cx="374650" cy="327025"/>
          </a:xfrm>
          <a:prstGeom prst="rect">
            <a:avLst/>
          </a:prstGeom>
          <a:gradFill rotWithShape="1">
            <a:gsLst>
              <a:gs pos="0">
                <a:schemeClr val="bg1"/>
              </a:gs>
              <a:gs pos="100000">
                <a:schemeClr val="bg1">
                  <a:gamma/>
                  <a:shade val="78824"/>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50" name="Rectangle 76"/>
          <p:cNvSpPr>
            <a:spLocks noChangeArrowheads="1"/>
          </p:cNvSpPr>
          <p:nvPr/>
        </p:nvSpPr>
        <p:spPr bwMode="gray">
          <a:xfrm rot="5400000">
            <a:off x="6557962" y="3967163"/>
            <a:ext cx="4791075" cy="381000"/>
          </a:xfrm>
          <a:prstGeom prst="rect">
            <a:avLst/>
          </a:prstGeom>
          <a:gradFill rotWithShape="1">
            <a:gsLst>
              <a:gs pos="0">
                <a:schemeClr val="accent2">
                  <a:gamma/>
                  <a:tint val="57647"/>
                  <a:invGamma/>
                </a:schemeClr>
              </a:gs>
              <a:gs pos="100000">
                <a:schemeClr val="accent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51" name="Rectangle 77"/>
          <p:cNvSpPr>
            <a:spLocks noChangeArrowheads="1"/>
          </p:cNvSpPr>
          <p:nvPr/>
        </p:nvSpPr>
        <p:spPr bwMode="gray">
          <a:xfrm>
            <a:off x="8763000" y="1752600"/>
            <a:ext cx="381000" cy="152400"/>
          </a:xfrm>
          <a:prstGeom prst="rect">
            <a:avLst/>
          </a:prstGeom>
          <a:gradFill rotWithShape="1">
            <a:gsLst>
              <a:gs pos="0">
                <a:schemeClr val="folHlink"/>
              </a:gs>
              <a:gs pos="100000">
                <a:schemeClr val="folHlink">
                  <a:gamma/>
                  <a:tint val="72549"/>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52" name="Line 80"/>
          <p:cNvSpPr>
            <a:spLocks noChangeShapeType="1"/>
          </p:cNvSpPr>
          <p:nvPr/>
        </p:nvSpPr>
        <p:spPr bwMode="auto">
          <a:xfrm>
            <a:off x="0" y="30480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53" name="Line 81"/>
          <p:cNvSpPr>
            <a:spLocks noChangeShapeType="1"/>
          </p:cNvSpPr>
          <p:nvPr/>
        </p:nvSpPr>
        <p:spPr bwMode="auto">
          <a:xfrm>
            <a:off x="0" y="655320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54" name="Line 82"/>
          <p:cNvSpPr>
            <a:spLocks noChangeShapeType="1"/>
          </p:cNvSpPr>
          <p:nvPr/>
        </p:nvSpPr>
        <p:spPr bwMode="auto">
          <a:xfrm>
            <a:off x="4572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55" name="Line 83"/>
          <p:cNvSpPr>
            <a:spLocks noChangeShapeType="1"/>
          </p:cNvSpPr>
          <p:nvPr/>
        </p:nvSpPr>
        <p:spPr bwMode="auto">
          <a:xfrm>
            <a:off x="87630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56" name="Line 84"/>
          <p:cNvSpPr>
            <a:spLocks noChangeShapeType="1"/>
          </p:cNvSpPr>
          <p:nvPr/>
        </p:nvSpPr>
        <p:spPr bwMode="auto">
          <a:xfrm flipH="1">
            <a:off x="0" y="4953000"/>
            <a:ext cx="457200" cy="0"/>
          </a:xfrm>
          <a:prstGeom prst="line">
            <a:avLst/>
          </a:prstGeom>
          <a:noFill/>
          <a:ln w="9525">
            <a:solidFill>
              <a:schemeClr val="tx1"/>
            </a:solidFill>
            <a:round/>
            <a:headEnd/>
            <a:tailEnd/>
          </a:ln>
          <a:effectLst/>
        </p:spPr>
        <p:txBody>
          <a:bodyPr/>
          <a:lstStyle/>
          <a:p>
            <a:pPr>
              <a:defRPr/>
            </a:pPr>
            <a:endParaRPr lang="zh-CN" altLang="en-US"/>
          </a:p>
        </p:txBody>
      </p:sp>
      <p:sp>
        <p:nvSpPr>
          <p:cNvPr id="57" name="Line 85"/>
          <p:cNvSpPr>
            <a:spLocks noChangeShapeType="1"/>
          </p:cNvSpPr>
          <p:nvPr/>
        </p:nvSpPr>
        <p:spPr bwMode="auto">
          <a:xfrm>
            <a:off x="8763000" y="1752600"/>
            <a:ext cx="381000" cy="0"/>
          </a:xfrm>
          <a:prstGeom prst="line">
            <a:avLst/>
          </a:prstGeom>
          <a:noFill/>
          <a:ln w="9525">
            <a:solidFill>
              <a:schemeClr val="tx1"/>
            </a:solidFill>
            <a:round/>
            <a:headEnd/>
            <a:tailEnd/>
          </a:ln>
          <a:effectLst/>
        </p:spPr>
        <p:txBody>
          <a:bodyPr/>
          <a:lstStyle/>
          <a:p>
            <a:pPr>
              <a:defRPr/>
            </a:pPr>
            <a:endParaRPr lang="zh-CN" altLang="en-US"/>
          </a:p>
        </p:txBody>
      </p:sp>
      <p:sp>
        <p:nvSpPr>
          <p:cNvPr id="58" name="Line 86"/>
          <p:cNvSpPr>
            <a:spLocks noChangeShapeType="1"/>
          </p:cNvSpPr>
          <p:nvPr/>
        </p:nvSpPr>
        <p:spPr bwMode="auto">
          <a:xfrm>
            <a:off x="8763000" y="1905000"/>
            <a:ext cx="381000" cy="0"/>
          </a:xfrm>
          <a:prstGeom prst="line">
            <a:avLst/>
          </a:prstGeom>
          <a:noFill/>
          <a:ln w="9525">
            <a:solidFill>
              <a:schemeClr val="tx1"/>
            </a:solidFill>
            <a:round/>
            <a:headEnd/>
            <a:tailEnd/>
          </a:ln>
          <a:effectLst/>
        </p:spPr>
        <p:txBody>
          <a:bodyPr/>
          <a:lstStyle/>
          <a:p>
            <a:pPr>
              <a:defRPr/>
            </a:pPr>
            <a:endParaRPr lang="zh-CN" altLang="en-US"/>
          </a:p>
        </p:txBody>
      </p:sp>
      <p:sp>
        <p:nvSpPr>
          <p:cNvPr id="59" name="Line 87"/>
          <p:cNvSpPr>
            <a:spLocks noChangeShapeType="1"/>
          </p:cNvSpPr>
          <p:nvPr/>
        </p:nvSpPr>
        <p:spPr bwMode="auto">
          <a:xfrm>
            <a:off x="2543175" y="6553200"/>
            <a:ext cx="0" cy="304800"/>
          </a:xfrm>
          <a:prstGeom prst="line">
            <a:avLst/>
          </a:prstGeom>
          <a:noFill/>
          <a:ln w="9525">
            <a:solidFill>
              <a:schemeClr val="tx1"/>
            </a:solidFill>
            <a:round/>
            <a:headEnd/>
            <a:tailEnd/>
          </a:ln>
          <a:effectLst/>
        </p:spPr>
        <p:txBody>
          <a:bodyPr/>
          <a:lstStyle/>
          <a:p>
            <a:pPr>
              <a:defRPr/>
            </a:pPr>
            <a:endParaRPr lang="zh-CN" altLang="en-US"/>
          </a:p>
        </p:txBody>
      </p:sp>
      <p:sp>
        <p:nvSpPr>
          <p:cNvPr id="60" name="Line 88"/>
          <p:cNvSpPr>
            <a:spLocks noChangeShapeType="1"/>
          </p:cNvSpPr>
          <p:nvPr/>
        </p:nvSpPr>
        <p:spPr bwMode="auto">
          <a:xfrm flipV="1">
            <a:off x="6672263" y="0"/>
            <a:ext cx="0" cy="304800"/>
          </a:xfrm>
          <a:prstGeom prst="line">
            <a:avLst/>
          </a:prstGeom>
          <a:noFill/>
          <a:ln w="9525">
            <a:solidFill>
              <a:schemeClr val="tx1"/>
            </a:solidFill>
            <a:round/>
            <a:headEnd/>
            <a:tailEnd/>
          </a:ln>
          <a:effectLst/>
        </p:spPr>
        <p:txBody>
          <a:bodyPr/>
          <a:lstStyle/>
          <a:p>
            <a:pPr>
              <a:defRPr/>
            </a:pPr>
            <a:endParaRPr lang="zh-CN" altLang="en-US"/>
          </a:p>
        </p:txBody>
      </p:sp>
      <p:sp>
        <p:nvSpPr>
          <p:cNvPr id="3074" name="Rectangle 2"/>
          <p:cNvSpPr>
            <a:spLocks noGrp="1" noChangeArrowheads="1"/>
          </p:cNvSpPr>
          <p:nvPr>
            <p:ph type="ctrTitle"/>
          </p:nvPr>
        </p:nvSpPr>
        <p:spPr>
          <a:xfrm>
            <a:off x="1752600" y="2057400"/>
            <a:ext cx="5791200" cy="1698625"/>
          </a:xfrm>
        </p:spPr>
        <p:txBody>
          <a:bodyPr/>
          <a:lstStyle>
            <a:lvl1pPr algn="ctr">
              <a:defRPr sz="3600"/>
            </a:lvl1pPr>
          </a:lstStyle>
          <a:p>
            <a:r>
              <a:rPr lang="en-US" altLang="zh-CN"/>
              <a:t>Click to edit Master </a:t>
            </a:r>
            <a:br>
              <a:rPr lang="en-US" altLang="zh-CN"/>
            </a:br>
            <a:r>
              <a:rPr lang="en-US" altLang="zh-CN"/>
              <a:t>title style</a:t>
            </a:r>
          </a:p>
        </p:txBody>
      </p:sp>
      <p:sp>
        <p:nvSpPr>
          <p:cNvPr id="3075" name="Rectangle 3"/>
          <p:cNvSpPr>
            <a:spLocks noGrp="1" noChangeArrowheads="1"/>
          </p:cNvSpPr>
          <p:nvPr>
            <p:ph type="subTitle" idx="1"/>
          </p:nvPr>
        </p:nvSpPr>
        <p:spPr>
          <a:xfrm>
            <a:off x="1752600" y="3990975"/>
            <a:ext cx="5791200" cy="457200"/>
          </a:xfrm>
        </p:spPr>
        <p:txBody>
          <a:bodyPr/>
          <a:lstStyle>
            <a:lvl1pPr marL="0" indent="0" algn="ctr">
              <a:buFont typeface="Wingdings" pitchFamily="2" charset="2"/>
              <a:buNone/>
              <a:defRPr sz="1800" b="1"/>
            </a:lvl1pPr>
          </a:lstStyle>
          <a:p>
            <a:r>
              <a:rPr lang="en-US" altLang="zh-CN"/>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7DF40F41-80C9-4DA4-BF4D-F9C1E57C9652}"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7813" y="122238"/>
            <a:ext cx="2005012" cy="6027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22238"/>
            <a:ext cx="5865813" cy="6027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08A0447D-E857-4119-9156-208E9E50CF25}"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90600" y="122238"/>
            <a:ext cx="6705600" cy="56356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228725"/>
            <a:ext cx="8023225" cy="4921250"/>
          </a:xfrm>
        </p:spPr>
        <p:txBody>
          <a:bodyPr/>
          <a:lstStyle/>
          <a:p>
            <a:pPr lvl="0"/>
            <a:endParaRPr lang="zh-CN" altLang="en-US" noProof="0" smtClean="0"/>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CE56B202-552E-4E08-B4BB-FD18AB67F509}"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3250" cy="1365250"/>
          </a:xfrm>
        </p:spPr>
        <p:txBody>
          <a:bodyPr/>
          <a:lstStyle/>
          <a:p>
            <a:r>
              <a:rPr lang="zh-CN" altLang="en-US" smtClean="0"/>
              <a:t>单击此处编辑母版标题样式</a:t>
            </a:r>
            <a:endParaRPr lang="zh-CN" altLang="en-US"/>
          </a:p>
        </p:txBody>
      </p:sp>
      <p:sp>
        <p:nvSpPr>
          <p:cNvPr id="3" name="Rectangle 2"/>
          <p:cNvSpPr>
            <a:spLocks noGrp="1" noChangeArrowheads="1"/>
          </p:cNvSpPr>
          <p:nvPr>
            <p:ph type="sldNum" idx="10"/>
          </p:nvPr>
        </p:nvSpPr>
        <p:spPr>
          <a:ln/>
        </p:spPr>
        <p:txBody>
          <a:bodyPr/>
          <a:lstStyle>
            <a:lvl1pPr>
              <a:defRPr/>
            </a:lvl1pPr>
          </a:lstStyle>
          <a:p>
            <a:pPr>
              <a:defRPr/>
            </a:pPr>
            <a:fld id="{9BBE667A-F27C-4232-9C36-F47CD1080161}" type="slidenum">
              <a:rPr lang="en-US"/>
              <a:pPr>
                <a:defRPr/>
              </a:pPr>
              <a:t>‹#›</a:t>
            </a:fld>
            <a:endParaRPr lang="en-US"/>
          </a:p>
        </p:txBody>
      </p:sp>
    </p:spTree>
    <p:extLst>
      <p:ext uri="{BB962C8B-B14F-4D97-AF65-F5344CB8AC3E}">
        <p14:creationId xmlns:p14="http://schemas.microsoft.com/office/powerpoint/2010/main" val="139665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3250" cy="13652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981200"/>
            <a:ext cx="4035425" cy="45227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5025" y="1981200"/>
            <a:ext cx="4035425" cy="218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5025" y="4318000"/>
            <a:ext cx="4035425"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2"/>
          <p:cNvSpPr>
            <a:spLocks noGrp="1" noChangeArrowheads="1"/>
          </p:cNvSpPr>
          <p:nvPr>
            <p:ph type="sldNum" idx="10"/>
          </p:nvPr>
        </p:nvSpPr>
        <p:spPr>
          <a:ln/>
        </p:spPr>
        <p:txBody>
          <a:bodyPr/>
          <a:lstStyle>
            <a:lvl1pPr>
              <a:defRPr/>
            </a:lvl1pPr>
          </a:lstStyle>
          <a:p>
            <a:pPr>
              <a:defRPr/>
            </a:pPr>
            <a:fld id="{0B4B0622-7C04-4126-AF3D-CFA103915392}" type="slidenum">
              <a:rPr lang="en-US"/>
              <a:pPr>
                <a:defRPr/>
              </a:pPr>
              <a:t>‹#›</a:t>
            </a:fld>
            <a:endParaRPr lang="en-US"/>
          </a:p>
        </p:txBody>
      </p:sp>
    </p:spTree>
    <p:extLst>
      <p:ext uri="{BB962C8B-B14F-4D97-AF65-F5344CB8AC3E}">
        <p14:creationId xmlns:p14="http://schemas.microsoft.com/office/powerpoint/2010/main" val="1589336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2F412C5C-C73A-4010-A543-514F6E608F97}"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7BC5C7D3-F58E-40CF-8C5C-576BD1F2CB49}"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228725"/>
            <a:ext cx="3935413" cy="4921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7413" y="1228725"/>
            <a:ext cx="3935412" cy="4921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EC9C1F59-98D8-4CF6-A5B6-3BEEAB4A8D41}" type="slidenum">
              <a:rPr lang="en-US" altLang="zh-CN"/>
              <a:pPr>
                <a:defRPr/>
              </a:pPr>
              <a:t>‹#›</a:t>
            </a:fld>
            <a:endParaRPr lang="en-US" altLang="zh-CN"/>
          </a:p>
        </p:txBody>
      </p:sp>
      <p:sp>
        <p:nvSpPr>
          <p:cNvPr id="7"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0B442E4F-C2A8-4693-BD49-ED78589F99D7}" type="slidenum">
              <a:rPr lang="en-US" altLang="zh-CN"/>
              <a:pPr>
                <a:defRPr/>
              </a:pPr>
              <a:t>‹#›</a:t>
            </a:fld>
            <a:endParaRPr lang="en-US" altLang="zh-CN"/>
          </a:p>
        </p:txBody>
      </p:sp>
      <p:sp>
        <p:nvSpPr>
          <p:cNvPr id="9"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A718CF9C-2074-4BAE-94CB-28C49AE33DBA}" type="slidenum">
              <a:rPr lang="en-US" altLang="zh-CN"/>
              <a:pPr>
                <a:defRPr/>
              </a:pPr>
              <a:t>‹#›</a:t>
            </a:fld>
            <a:endParaRPr lang="en-US" altLang="zh-CN"/>
          </a:p>
        </p:txBody>
      </p:sp>
      <p:sp>
        <p:nvSpPr>
          <p:cNvPr id="5"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2C283D06-78AB-4F3F-B355-C3EF02C6DDC4}" type="slidenum">
              <a:rPr lang="en-US" altLang="zh-CN"/>
              <a:pPr>
                <a:defRPr/>
              </a:pPr>
              <a:t>‹#›</a:t>
            </a:fld>
            <a:endParaRPr lang="en-US" altLang="zh-CN"/>
          </a:p>
        </p:txBody>
      </p:sp>
      <p:sp>
        <p:nvSpPr>
          <p:cNvPr id="4"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1F9EB413-81AA-42C3-9745-CAB0348A27E3}" type="slidenum">
              <a:rPr lang="en-US" altLang="zh-CN"/>
              <a:pPr>
                <a:defRPr/>
              </a:pPr>
              <a:t>‹#›</a:t>
            </a:fld>
            <a:endParaRPr lang="en-US" altLang="zh-CN"/>
          </a:p>
        </p:txBody>
      </p:sp>
      <p:sp>
        <p:nvSpPr>
          <p:cNvPr id="7"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C6275636-37B4-4A71-B875-BB49B0DD0564}" type="slidenum">
              <a:rPr lang="en-US" altLang="zh-CN"/>
              <a:pPr>
                <a:defRPr/>
              </a:pPr>
              <a:t>‹#›</a:t>
            </a:fld>
            <a:endParaRPr lang="en-US" altLang="zh-CN"/>
          </a:p>
        </p:txBody>
      </p:sp>
      <p:sp>
        <p:nvSpPr>
          <p:cNvPr id="7"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3" name="Rectangle 69"/>
          <p:cNvSpPr>
            <a:spLocks noChangeArrowheads="1"/>
          </p:cNvSpPr>
          <p:nvPr/>
        </p:nvSpPr>
        <p:spPr bwMode="gray">
          <a:xfrm>
            <a:off x="457200" y="0"/>
            <a:ext cx="8477250" cy="768350"/>
          </a:xfrm>
          <a:prstGeom prst="rect">
            <a:avLst/>
          </a:prstGeom>
          <a:gradFill rotWithShape="1">
            <a:gsLst>
              <a:gs pos="0">
                <a:schemeClr val="bg2">
                  <a:gamma/>
                  <a:tint val="0"/>
                  <a:invGamma/>
                </a:schemeClr>
              </a:gs>
              <a:gs pos="100000">
                <a:schemeClr val="bg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1027" name="Rectangle 3"/>
          <p:cNvSpPr>
            <a:spLocks noGrp="1" noChangeArrowheads="1"/>
          </p:cNvSpPr>
          <p:nvPr>
            <p:ph type="body" idx="1"/>
          </p:nvPr>
        </p:nvSpPr>
        <p:spPr bwMode="gray">
          <a:xfrm>
            <a:off x="609600" y="1228725"/>
            <a:ext cx="8023225" cy="4921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9" name="Rectangle 5"/>
          <p:cNvSpPr>
            <a:spLocks noGrp="1" noChangeArrowheads="1"/>
          </p:cNvSpPr>
          <p:nvPr>
            <p:ph type="ftr" sz="quarter" idx="3"/>
          </p:nvPr>
        </p:nvSpPr>
        <p:spPr bwMode="gray">
          <a:xfrm>
            <a:off x="5791200" y="6248400"/>
            <a:ext cx="2895600" cy="334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gray">
          <a:xfrm>
            <a:off x="3429000" y="6338888"/>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E18A9729-9260-4A11-B11D-3896C83DC93C}" type="slidenum">
              <a:rPr lang="en-US" altLang="zh-CN"/>
              <a:pPr>
                <a:defRPr/>
              </a:pPr>
              <a:t>‹#›</a:t>
            </a:fld>
            <a:endParaRPr lang="en-US" altLang="zh-CN"/>
          </a:p>
        </p:txBody>
      </p:sp>
      <p:sp>
        <p:nvSpPr>
          <p:cNvPr id="1052" name="Rectangle 28"/>
          <p:cNvSpPr>
            <a:spLocks noChangeArrowheads="1"/>
          </p:cNvSpPr>
          <p:nvPr/>
        </p:nvSpPr>
        <p:spPr bwMode="gray">
          <a:xfrm>
            <a:off x="0" y="0"/>
            <a:ext cx="457200" cy="768350"/>
          </a:xfrm>
          <a:prstGeom prst="rect">
            <a:avLst/>
          </a:prstGeom>
          <a:solidFill>
            <a:schemeClr val="hlink"/>
          </a:solidFill>
          <a:ln w="9525">
            <a:noFill/>
            <a:miter lim="800000"/>
            <a:headEnd/>
            <a:tailEnd/>
          </a:ln>
          <a:effectLst/>
        </p:spPr>
        <p:txBody>
          <a:bodyPr wrap="none" anchor="ctr"/>
          <a:lstStyle/>
          <a:p>
            <a:pPr algn="ctr">
              <a:defRPr/>
            </a:pPr>
            <a:endParaRPr lang="zh-CN" altLang="zh-CN">
              <a:ea typeface="宋体" charset="-122"/>
            </a:endParaRPr>
          </a:p>
        </p:txBody>
      </p:sp>
      <p:sp>
        <p:nvSpPr>
          <p:cNvPr id="1054" name="Rectangle 30"/>
          <p:cNvSpPr>
            <a:spLocks noChangeArrowheads="1"/>
          </p:cNvSpPr>
          <p:nvPr/>
        </p:nvSpPr>
        <p:spPr bwMode="gray">
          <a:xfrm>
            <a:off x="0" y="762000"/>
            <a:ext cx="457200" cy="152400"/>
          </a:xfrm>
          <a:prstGeom prst="rect">
            <a:avLst/>
          </a:prstGeom>
          <a:solidFill>
            <a:schemeClr val="bg2"/>
          </a:solidFill>
          <a:ln w="9525">
            <a:noFill/>
            <a:miter lim="800000"/>
            <a:headEnd/>
            <a:tailEnd/>
          </a:ln>
          <a:effectLst/>
        </p:spPr>
        <p:txBody>
          <a:bodyPr wrap="none" anchor="ctr"/>
          <a:lstStyle/>
          <a:p>
            <a:pPr algn="ctr">
              <a:defRPr/>
            </a:pPr>
            <a:endParaRPr lang="zh-CN" altLang="zh-CN">
              <a:ea typeface="宋体" charset="-122"/>
            </a:endParaRPr>
          </a:p>
        </p:txBody>
      </p:sp>
      <p:sp>
        <p:nvSpPr>
          <p:cNvPr id="1056" name="Rectangle 32"/>
          <p:cNvSpPr>
            <a:spLocks noChangeArrowheads="1"/>
          </p:cNvSpPr>
          <p:nvPr/>
        </p:nvSpPr>
        <p:spPr bwMode="gray">
          <a:xfrm>
            <a:off x="0" y="914400"/>
            <a:ext cx="457200" cy="4191000"/>
          </a:xfrm>
          <a:prstGeom prst="rect">
            <a:avLst/>
          </a:prstGeom>
          <a:gradFill rotWithShape="1">
            <a:gsLst>
              <a:gs pos="0">
                <a:schemeClr val="bg2"/>
              </a:gs>
              <a:gs pos="100000">
                <a:schemeClr val="bg2">
                  <a:gamma/>
                  <a:tint val="42353"/>
                  <a:invGamma/>
                </a:schemeClr>
              </a:gs>
            </a:gsLst>
            <a:lin ang="5400000" scaled="1"/>
          </a:gradFill>
          <a:ln w="9525">
            <a:noFill/>
            <a:miter lim="800000"/>
            <a:headEnd/>
            <a:tailEnd/>
          </a:ln>
          <a:effectLst/>
        </p:spPr>
        <p:txBody>
          <a:bodyPr wrap="none" anchor="ctr"/>
          <a:lstStyle/>
          <a:p>
            <a:pPr algn="ctr">
              <a:defRPr/>
            </a:pPr>
            <a:endParaRPr lang="zh-CN" altLang="zh-CN">
              <a:ea typeface="宋体" charset="-122"/>
            </a:endParaRPr>
          </a:p>
        </p:txBody>
      </p:sp>
      <p:sp>
        <p:nvSpPr>
          <p:cNvPr id="1073" name="Rectangle 49"/>
          <p:cNvSpPr>
            <a:spLocks noChangeArrowheads="1"/>
          </p:cNvSpPr>
          <p:nvPr/>
        </p:nvSpPr>
        <p:spPr bwMode="gray">
          <a:xfrm>
            <a:off x="0" y="5105400"/>
            <a:ext cx="457200" cy="1544638"/>
          </a:xfrm>
          <a:prstGeom prst="rect">
            <a:avLst/>
          </a:prstGeom>
          <a:gradFill rotWithShape="1">
            <a:gsLst>
              <a:gs pos="0">
                <a:schemeClr val="accent2">
                  <a:gamma/>
                  <a:tint val="42353"/>
                  <a:invGamma/>
                </a:schemeClr>
              </a:gs>
              <a:gs pos="100000">
                <a:schemeClr val="accent2"/>
              </a:gs>
            </a:gsLst>
            <a:lin ang="5400000" scaled="1"/>
          </a:gradFill>
          <a:ln w="9525">
            <a:noFill/>
            <a:miter lim="800000"/>
            <a:headEnd/>
            <a:tailEnd/>
          </a:ln>
          <a:effectLst/>
        </p:spPr>
        <p:txBody>
          <a:bodyPr wrap="none" anchor="ctr"/>
          <a:lstStyle/>
          <a:p>
            <a:pPr algn="ctr">
              <a:defRPr/>
            </a:pPr>
            <a:endParaRPr lang="zh-CN" altLang="zh-CN">
              <a:ea typeface="宋体" charset="-122"/>
            </a:endParaRPr>
          </a:p>
        </p:txBody>
      </p:sp>
      <p:sp>
        <p:nvSpPr>
          <p:cNvPr id="1079" name="Rectangle 55"/>
          <p:cNvSpPr>
            <a:spLocks noChangeArrowheads="1"/>
          </p:cNvSpPr>
          <p:nvPr/>
        </p:nvSpPr>
        <p:spPr bwMode="gray">
          <a:xfrm>
            <a:off x="0" y="6656388"/>
            <a:ext cx="457200" cy="209550"/>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1080" name="Rectangle 56"/>
          <p:cNvSpPr>
            <a:spLocks noChangeArrowheads="1"/>
          </p:cNvSpPr>
          <p:nvPr/>
        </p:nvSpPr>
        <p:spPr bwMode="gray">
          <a:xfrm>
            <a:off x="457200" y="6650038"/>
            <a:ext cx="1304925" cy="215900"/>
          </a:xfrm>
          <a:prstGeom prst="rect">
            <a:avLst/>
          </a:prstGeom>
          <a:gradFill rotWithShape="1">
            <a:gsLst>
              <a:gs pos="0">
                <a:schemeClr val="bg2">
                  <a:gamma/>
                  <a:tint val="0"/>
                  <a:invGamma/>
                </a:schemeClr>
              </a:gs>
              <a:gs pos="100000">
                <a:schemeClr val="bg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1084" name="Rectangle 60"/>
          <p:cNvSpPr>
            <a:spLocks noChangeArrowheads="1"/>
          </p:cNvSpPr>
          <p:nvPr/>
        </p:nvSpPr>
        <p:spPr bwMode="gray">
          <a:xfrm>
            <a:off x="1752600" y="6650038"/>
            <a:ext cx="7391400" cy="215900"/>
          </a:xfrm>
          <a:prstGeom prst="rect">
            <a:avLst/>
          </a:prstGeom>
          <a:gradFill rotWithShape="1">
            <a:gsLst>
              <a:gs pos="0">
                <a:schemeClr val="folHlink">
                  <a:gamma/>
                  <a:tint val="54510"/>
                  <a:invGamma/>
                </a:schemeClr>
              </a:gs>
              <a:gs pos="100000">
                <a:schemeClr val="folHlink"/>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1085" name="Rectangle 61"/>
          <p:cNvSpPr>
            <a:spLocks noChangeArrowheads="1"/>
          </p:cNvSpPr>
          <p:nvPr/>
        </p:nvSpPr>
        <p:spPr bwMode="gray">
          <a:xfrm>
            <a:off x="8777288" y="6656388"/>
            <a:ext cx="366712" cy="209550"/>
          </a:xfrm>
          <a:prstGeom prst="rect">
            <a:avLst/>
          </a:prstGeom>
          <a:gradFill rotWithShape="1">
            <a:gsLst>
              <a:gs pos="0">
                <a:schemeClr val="bg1"/>
              </a:gs>
              <a:gs pos="100000">
                <a:schemeClr val="bg1">
                  <a:gamma/>
                  <a:shade val="84706"/>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1087" name="Rectangle 63"/>
          <p:cNvSpPr>
            <a:spLocks noChangeArrowheads="1"/>
          </p:cNvSpPr>
          <p:nvPr/>
        </p:nvSpPr>
        <p:spPr bwMode="gray">
          <a:xfrm>
            <a:off x="8769350" y="6019800"/>
            <a:ext cx="374650" cy="642938"/>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1089" name="Rectangle 65"/>
          <p:cNvSpPr>
            <a:spLocks noChangeArrowheads="1"/>
          </p:cNvSpPr>
          <p:nvPr/>
        </p:nvSpPr>
        <p:spPr bwMode="gray">
          <a:xfrm>
            <a:off x="8763000" y="914400"/>
            <a:ext cx="381000" cy="5105400"/>
          </a:xfrm>
          <a:prstGeom prst="rect">
            <a:avLst/>
          </a:prstGeom>
          <a:gradFill rotWithShape="1">
            <a:gsLst>
              <a:gs pos="0">
                <a:schemeClr val="hlink"/>
              </a:gs>
              <a:gs pos="100000">
                <a:schemeClr val="hlink">
                  <a:gamma/>
                  <a:tint val="51373"/>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1090" name="Rectangle 66"/>
          <p:cNvSpPr>
            <a:spLocks noChangeArrowheads="1"/>
          </p:cNvSpPr>
          <p:nvPr/>
        </p:nvSpPr>
        <p:spPr bwMode="gray">
          <a:xfrm>
            <a:off x="8763000" y="762000"/>
            <a:ext cx="381000" cy="152400"/>
          </a:xfrm>
          <a:prstGeom prst="rect">
            <a:avLst/>
          </a:prstGeom>
          <a:solidFill>
            <a:schemeClr val="folHlink"/>
          </a:solidFill>
          <a:ln w="9525">
            <a:noFill/>
            <a:miter lim="800000"/>
            <a:headEnd/>
            <a:tailEnd/>
          </a:ln>
          <a:effectLst/>
        </p:spPr>
        <p:txBody>
          <a:bodyPr wrap="none" anchor="ctr"/>
          <a:lstStyle/>
          <a:p>
            <a:pPr algn="ctr">
              <a:defRPr/>
            </a:pPr>
            <a:endParaRPr lang="zh-CN" altLang="zh-CN">
              <a:ea typeface="宋体" charset="-122"/>
            </a:endParaRPr>
          </a:p>
        </p:txBody>
      </p:sp>
      <p:sp>
        <p:nvSpPr>
          <p:cNvPr id="1091" name="Rectangle 67"/>
          <p:cNvSpPr>
            <a:spLocks noChangeArrowheads="1"/>
          </p:cNvSpPr>
          <p:nvPr/>
        </p:nvSpPr>
        <p:spPr bwMode="gray">
          <a:xfrm>
            <a:off x="8770938" y="0"/>
            <a:ext cx="373062" cy="762000"/>
          </a:xfrm>
          <a:prstGeom prst="rect">
            <a:avLst/>
          </a:prstGeom>
          <a:gradFill rotWithShape="1">
            <a:gsLst>
              <a:gs pos="0">
                <a:schemeClr val="accent2"/>
              </a:gs>
              <a:gs pos="100000">
                <a:schemeClr val="accent2">
                  <a:gamma/>
                  <a:tint val="0"/>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1092" name="Rectangle 68"/>
          <p:cNvSpPr>
            <a:spLocks noChangeArrowheads="1"/>
          </p:cNvSpPr>
          <p:nvPr/>
        </p:nvSpPr>
        <p:spPr bwMode="gray">
          <a:xfrm>
            <a:off x="457200" y="762000"/>
            <a:ext cx="8315325" cy="152400"/>
          </a:xfrm>
          <a:prstGeom prst="rect">
            <a:avLst/>
          </a:prstGeom>
          <a:gradFill rotWithShape="1">
            <a:gsLst>
              <a:gs pos="0">
                <a:schemeClr val="accent1"/>
              </a:gs>
              <a:gs pos="100000">
                <a:schemeClr val="accent1">
                  <a:gamma/>
                  <a:tint val="33333"/>
                  <a:invGamma/>
                </a:schemeClr>
              </a:gs>
            </a:gsLst>
            <a:lin ang="0" scaled="1"/>
          </a:gradFill>
          <a:ln w="9525">
            <a:noFill/>
            <a:miter lim="800000"/>
            <a:headEnd/>
            <a:tailEnd/>
          </a:ln>
          <a:effectLst/>
        </p:spPr>
        <p:txBody>
          <a:bodyPr wrap="none" anchor="ctr"/>
          <a:lstStyle/>
          <a:p>
            <a:pPr algn="ctr">
              <a:defRPr/>
            </a:pPr>
            <a:endParaRPr lang="zh-CN" altLang="zh-CN">
              <a:ea typeface="宋体" charset="-122"/>
            </a:endParaRPr>
          </a:p>
        </p:txBody>
      </p:sp>
      <p:sp>
        <p:nvSpPr>
          <p:cNvPr id="1043" name="Rectangle 2"/>
          <p:cNvSpPr>
            <a:spLocks noGrp="1" noChangeArrowheads="1"/>
          </p:cNvSpPr>
          <p:nvPr>
            <p:ph type="title"/>
          </p:nvPr>
        </p:nvSpPr>
        <p:spPr bwMode="gray">
          <a:xfrm>
            <a:off x="990600" y="122238"/>
            <a:ext cx="6705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grpSp>
        <p:nvGrpSpPr>
          <p:cNvPr id="1044" name="Group 104"/>
          <p:cNvGrpSpPr>
            <a:grpSpLocks/>
          </p:cNvGrpSpPr>
          <p:nvPr/>
        </p:nvGrpSpPr>
        <p:grpSpPr bwMode="auto">
          <a:xfrm>
            <a:off x="8002588" y="69850"/>
            <a:ext cx="657225" cy="636588"/>
            <a:chOff x="5041" y="44"/>
            <a:chExt cx="414" cy="401"/>
          </a:xfrm>
        </p:grpSpPr>
        <p:sp>
          <p:nvSpPr>
            <p:cNvPr id="1129" name="Oval 105"/>
            <p:cNvSpPr>
              <a:spLocks noChangeArrowheads="1"/>
            </p:cNvSpPr>
            <p:nvPr userDrawn="1"/>
          </p:nvSpPr>
          <p:spPr bwMode="gray">
            <a:xfrm rot="149948">
              <a:off x="5161" y="161"/>
              <a:ext cx="175" cy="170"/>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nvGrpSpPr>
            <p:cNvPr id="1055" name="Group 106"/>
            <p:cNvGrpSpPr>
              <a:grpSpLocks/>
            </p:cNvGrpSpPr>
            <p:nvPr userDrawn="1"/>
          </p:nvGrpSpPr>
          <p:grpSpPr bwMode="auto">
            <a:xfrm rot="334874">
              <a:off x="5321" y="313"/>
              <a:ext cx="98" cy="75"/>
              <a:chOff x="3452" y="878"/>
              <a:chExt cx="402" cy="342"/>
            </a:xfrm>
          </p:grpSpPr>
          <p:sp>
            <p:nvSpPr>
              <p:cNvPr id="1131" name="Oval 107"/>
              <p:cNvSpPr>
                <a:spLocks noChangeArrowheads="1"/>
              </p:cNvSpPr>
              <p:nvPr userDrawn="1"/>
            </p:nvSpPr>
            <p:spPr bwMode="gray">
              <a:xfrm>
                <a:off x="3640" y="1024"/>
                <a:ext cx="111"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2" name="Oval 108"/>
              <p:cNvSpPr>
                <a:spLocks noChangeArrowheads="1"/>
              </p:cNvSpPr>
              <p:nvPr userDrawn="1"/>
            </p:nvSpPr>
            <p:spPr bwMode="gray">
              <a:xfrm>
                <a:off x="3762" y="1122"/>
                <a:ext cx="90" cy="8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3" name="Oval 109"/>
              <p:cNvSpPr>
                <a:spLocks noChangeArrowheads="1"/>
              </p:cNvSpPr>
              <p:nvPr userDrawn="1"/>
            </p:nvSpPr>
            <p:spPr bwMode="gray">
              <a:xfrm>
                <a:off x="3427" y="874"/>
                <a:ext cx="180" cy="17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2" name="Group 110"/>
            <p:cNvGrpSpPr>
              <a:grpSpLocks/>
            </p:cNvGrpSpPr>
            <p:nvPr userDrawn="1"/>
          </p:nvGrpSpPr>
          <p:grpSpPr bwMode="auto">
            <a:xfrm rot="-2104554">
              <a:off x="5358" y="218"/>
              <a:ext cx="97" cy="75"/>
              <a:chOff x="3452" y="878"/>
              <a:chExt cx="402" cy="342"/>
            </a:xfrm>
          </p:grpSpPr>
          <p:sp>
            <p:nvSpPr>
              <p:cNvPr id="1135" name="Oval 111"/>
              <p:cNvSpPr>
                <a:spLocks noChangeArrowheads="1"/>
              </p:cNvSpPr>
              <p:nvPr userDrawn="1"/>
            </p:nvSpPr>
            <p:spPr bwMode="gray">
              <a:xfrm>
                <a:off x="3630" y="997"/>
                <a:ext cx="112"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6" name="Oval 112"/>
              <p:cNvSpPr>
                <a:spLocks noChangeArrowheads="1"/>
              </p:cNvSpPr>
              <p:nvPr userDrawn="1"/>
            </p:nvSpPr>
            <p:spPr bwMode="gray">
              <a:xfrm>
                <a:off x="3761" y="1124"/>
                <a:ext cx="91"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7" name="Oval 113"/>
              <p:cNvSpPr>
                <a:spLocks noChangeArrowheads="1"/>
              </p:cNvSpPr>
              <p:nvPr userDrawn="1"/>
            </p:nvSpPr>
            <p:spPr bwMode="gray">
              <a:xfrm>
                <a:off x="3446" y="857"/>
                <a:ext cx="174"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57" name="Group 114"/>
            <p:cNvGrpSpPr>
              <a:grpSpLocks/>
            </p:cNvGrpSpPr>
            <p:nvPr userDrawn="1"/>
          </p:nvGrpSpPr>
          <p:grpSpPr bwMode="auto">
            <a:xfrm rot="-4646600">
              <a:off x="5335" y="107"/>
              <a:ext cx="88" cy="82"/>
              <a:chOff x="3452" y="878"/>
              <a:chExt cx="402" cy="342"/>
            </a:xfrm>
          </p:grpSpPr>
          <p:sp>
            <p:nvSpPr>
              <p:cNvPr id="1139" name="Oval 115"/>
              <p:cNvSpPr>
                <a:spLocks noChangeArrowheads="1"/>
              </p:cNvSpPr>
              <p:nvPr userDrawn="1"/>
            </p:nvSpPr>
            <p:spPr bwMode="gray">
              <a:xfrm>
                <a:off x="3656" y="1009"/>
                <a:ext cx="110" cy="12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0" name="Oval 116"/>
              <p:cNvSpPr>
                <a:spLocks noChangeArrowheads="1"/>
              </p:cNvSpPr>
              <p:nvPr userDrawn="1"/>
            </p:nvSpPr>
            <p:spPr bwMode="gray">
              <a:xfrm>
                <a:off x="3768" y="1107"/>
                <a:ext cx="91"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1" name="Oval 117"/>
              <p:cNvSpPr>
                <a:spLocks noChangeArrowheads="1"/>
              </p:cNvSpPr>
              <p:nvPr userDrawn="1"/>
            </p:nvSpPr>
            <p:spPr bwMode="gray">
              <a:xfrm>
                <a:off x="3453" y="877"/>
                <a:ext cx="183" cy="18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58" name="Group 118"/>
            <p:cNvGrpSpPr>
              <a:grpSpLocks/>
            </p:cNvGrpSpPr>
            <p:nvPr userDrawn="1"/>
          </p:nvGrpSpPr>
          <p:grpSpPr bwMode="auto">
            <a:xfrm rot="2913403">
              <a:off x="5210" y="359"/>
              <a:ext cx="88" cy="83"/>
              <a:chOff x="3452" y="878"/>
              <a:chExt cx="402" cy="342"/>
            </a:xfrm>
          </p:grpSpPr>
          <p:sp>
            <p:nvSpPr>
              <p:cNvPr id="1143" name="Oval 119"/>
              <p:cNvSpPr>
                <a:spLocks noChangeArrowheads="1"/>
              </p:cNvSpPr>
              <p:nvPr userDrawn="1"/>
            </p:nvSpPr>
            <p:spPr bwMode="gray">
              <a:xfrm>
                <a:off x="3621" y="1033"/>
                <a:ext cx="110"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4" name="Oval 120"/>
              <p:cNvSpPr>
                <a:spLocks noChangeArrowheads="1"/>
              </p:cNvSpPr>
              <p:nvPr userDrawn="1"/>
            </p:nvSpPr>
            <p:spPr bwMode="gray">
              <a:xfrm>
                <a:off x="3763" y="1128"/>
                <a:ext cx="91"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5" name="Oval 121"/>
              <p:cNvSpPr>
                <a:spLocks noChangeArrowheads="1"/>
              </p:cNvSpPr>
              <p:nvPr userDrawn="1"/>
            </p:nvSpPr>
            <p:spPr bwMode="gray">
              <a:xfrm>
                <a:off x="3434" y="889"/>
                <a:ext cx="183" cy="17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59" name="Group 122"/>
            <p:cNvGrpSpPr>
              <a:grpSpLocks/>
            </p:cNvGrpSpPr>
            <p:nvPr userDrawn="1"/>
          </p:nvGrpSpPr>
          <p:grpSpPr bwMode="auto">
            <a:xfrm rot="-7888389">
              <a:off x="5212" y="46"/>
              <a:ext cx="88" cy="83"/>
              <a:chOff x="3452" y="878"/>
              <a:chExt cx="402" cy="342"/>
            </a:xfrm>
          </p:grpSpPr>
          <p:sp>
            <p:nvSpPr>
              <p:cNvPr id="1147" name="Oval 123"/>
              <p:cNvSpPr>
                <a:spLocks noChangeArrowheads="1"/>
              </p:cNvSpPr>
              <p:nvPr userDrawn="1"/>
            </p:nvSpPr>
            <p:spPr bwMode="gray">
              <a:xfrm>
                <a:off x="3641" y="1021"/>
                <a:ext cx="110" cy="12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8" name="Oval 124"/>
              <p:cNvSpPr>
                <a:spLocks noChangeArrowheads="1"/>
              </p:cNvSpPr>
              <p:nvPr userDrawn="1"/>
            </p:nvSpPr>
            <p:spPr bwMode="gray">
              <a:xfrm>
                <a:off x="3769" y="1116"/>
                <a:ext cx="91"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9" name="Oval 125"/>
              <p:cNvSpPr>
                <a:spLocks noChangeArrowheads="1"/>
              </p:cNvSpPr>
              <p:nvPr userDrawn="1"/>
            </p:nvSpPr>
            <p:spPr bwMode="gray">
              <a:xfrm>
                <a:off x="3471" y="863"/>
                <a:ext cx="183" cy="17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60" name="Group 126"/>
            <p:cNvGrpSpPr>
              <a:grpSpLocks/>
            </p:cNvGrpSpPr>
            <p:nvPr userDrawn="1"/>
          </p:nvGrpSpPr>
          <p:grpSpPr bwMode="auto">
            <a:xfrm rot="-10069553">
              <a:off x="5089" y="95"/>
              <a:ext cx="97" cy="76"/>
              <a:chOff x="3452" y="878"/>
              <a:chExt cx="402" cy="342"/>
            </a:xfrm>
          </p:grpSpPr>
          <p:sp>
            <p:nvSpPr>
              <p:cNvPr id="1151" name="Oval 127"/>
              <p:cNvSpPr>
                <a:spLocks noChangeArrowheads="1"/>
              </p:cNvSpPr>
              <p:nvPr userDrawn="1"/>
            </p:nvSpPr>
            <p:spPr bwMode="gray">
              <a:xfrm>
                <a:off x="3639" y="1027"/>
                <a:ext cx="112"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2" name="Oval 128"/>
              <p:cNvSpPr>
                <a:spLocks noChangeArrowheads="1"/>
              </p:cNvSpPr>
              <p:nvPr userDrawn="1"/>
            </p:nvSpPr>
            <p:spPr bwMode="gray">
              <a:xfrm>
                <a:off x="3748" y="1146"/>
                <a:ext cx="91" cy="90"/>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3" name="Oval 129"/>
              <p:cNvSpPr>
                <a:spLocks noChangeArrowheads="1"/>
              </p:cNvSpPr>
              <p:nvPr userDrawn="1"/>
            </p:nvSpPr>
            <p:spPr bwMode="gray">
              <a:xfrm>
                <a:off x="3451" y="879"/>
                <a:ext cx="182" cy="180"/>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61" name="Group 130"/>
            <p:cNvGrpSpPr>
              <a:grpSpLocks/>
            </p:cNvGrpSpPr>
            <p:nvPr userDrawn="1"/>
          </p:nvGrpSpPr>
          <p:grpSpPr bwMode="auto">
            <a:xfrm rot="8885358">
              <a:off x="5041" y="204"/>
              <a:ext cx="97" cy="75"/>
              <a:chOff x="3452" y="878"/>
              <a:chExt cx="402" cy="342"/>
            </a:xfrm>
          </p:grpSpPr>
          <p:sp>
            <p:nvSpPr>
              <p:cNvPr id="1155" name="Oval 131"/>
              <p:cNvSpPr>
                <a:spLocks noChangeArrowheads="1"/>
              </p:cNvSpPr>
              <p:nvPr userDrawn="1"/>
            </p:nvSpPr>
            <p:spPr bwMode="gray">
              <a:xfrm>
                <a:off x="3640" y="1022"/>
                <a:ext cx="112"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6" name="Oval 132"/>
              <p:cNvSpPr>
                <a:spLocks noChangeArrowheads="1"/>
              </p:cNvSpPr>
              <p:nvPr userDrawn="1"/>
            </p:nvSpPr>
            <p:spPr bwMode="gray">
              <a:xfrm>
                <a:off x="3744" y="1131"/>
                <a:ext cx="91" cy="8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7" name="Oval 133"/>
              <p:cNvSpPr>
                <a:spLocks noChangeArrowheads="1"/>
              </p:cNvSpPr>
              <p:nvPr userDrawn="1"/>
            </p:nvSpPr>
            <p:spPr bwMode="gray">
              <a:xfrm>
                <a:off x="3451" y="874"/>
                <a:ext cx="182"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62" name="Group 134"/>
            <p:cNvGrpSpPr>
              <a:grpSpLocks/>
            </p:cNvGrpSpPr>
            <p:nvPr userDrawn="1"/>
          </p:nvGrpSpPr>
          <p:grpSpPr bwMode="auto">
            <a:xfrm rot="6558351">
              <a:off x="5085" y="304"/>
              <a:ext cx="88" cy="82"/>
              <a:chOff x="3452" y="878"/>
              <a:chExt cx="402" cy="342"/>
            </a:xfrm>
          </p:grpSpPr>
          <p:sp>
            <p:nvSpPr>
              <p:cNvPr id="1159" name="Oval 135"/>
              <p:cNvSpPr>
                <a:spLocks noChangeArrowheads="1"/>
              </p:cNvSpPr>
              <p:nvPr userDrawn="1"/>
            </p:nvSpPr>
            <p:spPr bwMode="gray">
              <a:xfrm>
                <a:off x="3639" y="1066"/>
                <a:ext cx="110" cy="12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60" name="Oval 136"/>
              <p:cNvSpPr>
                <a:spLocks noChangeArrowheads="1"/>
              </p:cNvSpPr>
              <p:nvPr userDrawn="1"/>
            </p:nvSpPr>
            <p:spPr bwMode="gray">
              <a:xfrm>
                <a:off x="3763" y="1130"/>
                <a:ext cx="91"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61" name="Oval 137"/>
              <p:cNvSpPr>
                <a:spLocks noChangeArrowheads="1"/>
              </p:cNvSpPr>
              <p:nvPr userDrawn="1"/>
            </p:nvSpPr>
            <p:spPr bwMode="gray">
              <a:xfrm>
                <a:off x="3444" y="901"/>
                <a:ext cx="187" cy="18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sp>
        <p:nvSpPr>
          <p:cNvPr id="1162" name="Rectangle 138"/>
          <p:cNvSpPr>
            <a:spLocks noGrp="1" noChangeArrowheads="1"/>
          </p:cNvSpPr>
          <p:nvPr>
            <p:ph type="dt" sz="half" idx="2"/>
          </p:nvPr>
        </p:nvSpPr>
        <p:spPr bwMode="gray">
          <a:xfrm>
            <a:off x="457200" y="632460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1">
                <a:latin typeface="+mn-lt"/>
                <a:ea typeface="宋体" charset="-122"/>
              </a:defRPr>
            </a:lvl1pPr>
          </a:lstStyle>
          <a:p>
            <a:pPr>
              <a:defRPr/>
            </a:pPr>
            <a:endParaRPr lang="en-US" altLang="zh-CN"/>
          </a:p>
        </p:txBody>
      </p:sp>
      <p:sp>
        <p:nvSpPr>
          <p:cNvPr id="1175" name="Line 151"/>
          <p:cNvSpPr>
            <a:spLocks noChangeShapeType="1"/>
          </p:cNvSpPr>
          <p:nvPr/>
        </p:nvSpPr>
        <p:spPr bwMode="auto">
          <a:xfrm>
            <a:off x="0" y="762000"/>
            <a:ext cx="9144000" cy="0"/>
          </a:xfrm>
          <a:prstGeom prst="line">
            <a:avLst/>
          </a:prstGeom>
          <a:noFill/>
          <a:ln w="9525">
            <a:solidFill>
              <a:schemeClr val="tx2"/>
            </a:solidFill>
            <a:round/>
            <a:headEnd/>
            <a:tailEnd/>
          </a:ln>
          <a:effectLst/>
        </p:spPr>
        <p:txBody>
          <a:bodyPr/>
          <a:lstStyle/>
          <a:p>
            <a:pPr>
              <a:defRPr/>
            </a:pPr>
            <a:endParaRPr lang="zh-CN" altLang="en-US"/>
          </a:p>
        </p:txBody>
      </p:sp>
      <p:sp>
        <p:nvSpPr>
          <p:cNvPr id="1176" name="Line 152"/>
          <p:cNvSpPr>
            <a:spLocks noChangeShapeType="1"/>
          </p:cNvSpPr>
          <p:nvPr/>
        </p:nvSpPr>
        <p:spPr bwMode="auto">
          <a:xfrm>
            <a:off x="0" y="91440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1177" name="Line 153"/>
          <p:cNvSpPr>
            <a:spLocks noChangeShapeType="1"/>
          </p:cNvSpPr>
          <p:nvPr/>
        </p:nvSpPr>
        <p:spPr bwMode="auto">
          <a:xfrm>
            <a:off x="0" y="664845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1178" name="Line 154"/>
          <p:cNvSpPr>
            <a:spLocks noChangeShapeType="1"/>
          </p:cNvSpPr>
          <p:nvPr/>
        </p:nvSpPr>
        <p:spPr bwMode="auto">
          <a:xfrm>
            <a:off x="4572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1179" name="Line 155"/>
          <p:cNvSpPr>
            <a:spLocks noChangeShapeType="1"/>
          </p:cNvSpPr>
          <p:nvPr/>
        </p:nvSpPr>
        <p:spPr bwMode="auto">
          <a:xfrm>
            <a:off x="87630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1181" name="Line 157"/>
          <p:cNvSpPr>
            <a:spLocks noChangeShapeType="1"/>
          </p:cNvSpPr>
          <p:nvPr/>
        </p:nvSpPr>
        <p:spPr bwMode="auto">
          <a:xfrm flipH="1">
            <a:off x="0" y="5105400"/>
            <a:ext cx="457200" cy="0"/>
          </a:xfrm>
          <a:prstGeom prst="line">
            <a:avLst/>
          </a:prstGeom>
          <a:noFill/>
          <a:ln w="9525">
            <a:solidFill>
              <a:schemeClr val="tx1"/>
            </a:solidFill>
            <a:round/>
            <a:headEnd/>
            <a:tailEnd/>
          </a:ln>
          <a:effectLst/>
        </p:spPr>
        <p:txBody>
          <a:bodyPr/>
          <a:lstStyle/>
          <a:p>
            <a:pPr>
              <a:defRPr/>
            </a:pPr>
            <a:endParaRPr lang="zh-CN" altLang="en-US"/>
          </a:p>
        </p:txBody>
      </p:sp>
      <p:sp>
        <p:nvSpPr>
          <p:cNvPr id="1182" name="Line 158"/>
          <p:cNvSpPr>
            <a:spLocks noChangeShapeType="1"/>
          </p:cNvSpPr>
          <p:nvPr/>
        </p:nvSpPr>
        <p:spPr bwMode="auto">
          <a:xfrm>
            <a:off x="1752600" y="6648450"/>
            <a:ext cx="0" cy="209550"/>
          </a:xfrm>
          <a:prstGeom prst="line">
            <a:avLst/>
          </a:prstGeom>
          <a:noFill/>
          <a:ln w="9525">
            <a:solidFill>
              <a:schemeClr val="tx1"/>
            </a:solidFill>
            <a:round/>
            <a:headEnd/>
            <a:tailEnd/>
          </a:ln>
          <a:effectLst/>
        </p:spPr>
        <p:txBody>
          <a:bodyPr/>
          <a:lstStyle/>
          <a:p>
            <a:pPr>
              <a:defRPr/>
            </a:pPr>
            <a:endParaRPr lang="zh-CN" altLang="en-US"/>
          </a:p>
        </p:txBody>
      </p:sp>
      <p:sp>
        <p:nvSpPr>
          <p:cNvPr id="1183" name="Line 159"/>
          <p:cNvSpPr>
            <a:spLocks noChangeShapeType="1"/>
          </p:cNvSpPr>
          <p:nvPr/>
        </p:nvSpPr>
        <p:spPr bwMode="auto">
          <a:xfrm>
            <a:off x="8763000" y="6019800"/>
            <a:ext cx="381000" cy="0"/>
          </a:xfrm>
          <a:prstGeom prst="line">
            <a:avLst/>
          </a:prstGeom>
          <a:noFill/>
          <a:ln w="9525">
            <a:solidFill>
              <a:schemeClr val="tx1"/>
            </a:solidFill>
            <a:round/>
            <a:headEnd/>
            <a:tailEnd/>
          </a:ln>
          <a:effectLst/>
        </p:spPr>
        <p:txBody>
          <a:bodyP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9" r:id="rId13"/>
    <p:sldLayoutId id="2147483740" r:id="rId14"/>
  </p:sldLayoutIdLst>
  <p:hf hdr="0" ftr="0" dt="0"/>
  <p:txStyles>
    <p:titleStyle>
      <a:lvl1pPr algn="l" rtl="0" eaLnBrk="0" fontAlgn="base" hangingPunct="0">
        <a:spcBef>
          <a:spcPct val="0"/>
        </a:spcBef>
        <a:spcAft>
          <a:spcPct val="0"/>
        </a:spcAft>
        <a:defRPr sz="2800" b="1" i="1">
          <a:solidFill>
            <a:schemeClr val="tx1"/>
          </a:solidFill>
          <a:latin typeface="+mj-lt"/>
          <a:ea typeface="+mj-ea"/>
          <a:cs typeface="+mj-cs"/>
        </a:defRPr>
      </a:lvl1pPr>
      <a:lvl2pPr algn="l" rtl="0" eaLnBrk="0" fontAlgn="base" hangingPunct="0">
        <a:spcBef>
          <a:spcPct val="0"/>
        </a:spcBef>
        <a:spcAft>
          <a:spcPct val="0"/>
        </a:spcAft>
        <a:defRPr sz="2800" b="1" i="1">
          <a:solidFill>
            <a:schemeClr val="tx1"/>
          </a:solidFill>
          <a:latin typeface="Verdana" pitchFamily="34" charset="0"/>
        </a:defRPr>
      </a:lvl2pPr>
      <a:lvl3pPr algn="l" rtl="0" eaLnBrk="0" fontAlgn="base" hangingPunct="0">
        <a:spcBef>
          <a:spcPct val="0"/>
        </a:spcBef>
        <a:spcAft>
          <a:spcPct val="0"/>
        </a:spcAft>
        <a:defRPr sz="2800" b="1" i="1">
          <a:solidFill>
            <a:schemeClr val="tx1"/>
          </a:solidFill>
          <a:latin typeface="Verdana" pitchFamily="34" charset="0"/>
        </a:defRPr>
      </a:lvl3pPr>
      <a:lvl4pPr algn="l" rtl="0" eaLnBrk="0" fontAlgn="base" hangingPunct="0">
        <a:spcBef>
          <a:spcPct val="0"/>
        </a:spcBef>
        <a:spcAft>
          <a:spcPct val="0"/>
        </a:spcAft>
        <a:defRPr sz="2800" b="1" i="1">
          <a:solidFill>
            <a:schemeClr val="tx1"/>
          </a:solidFill>
          <a:latin typeface="Verdana" pitchFamily="34" charset="0"/>
        </a:defRPr>
      </a:lvl4pPr>
      <a:lvl5pPr algn="l" rtl="0" eaLnBrk="0" fontAlgn="base" hangingPunct="0">
        <a:spcBef>
          <a:spcPct val="0"/>
        </a:spcBef>
        <a:spcAft>
          <a:spcPct val="0"/>
        </a:spcAft>
        <a:defRPr sz="2800" b="1" i="1">
          <a:solidFill>
            <a:schemeClr val="tx1"/>
          </a:solidFill>
          <a:latin typeface="Verdana" pitchFamily="34" charset="0"/>
        </a:defRPr>
      </a:lvl5pPr>
      <a:lvl6pPr marL="457200" algn="l" rtl="0" fontAlgn="base">
        <a:spcBef>
          <a:spcPct val="0"/>
        </a:spcBef>
        <a:spcAft>
          <a:spcPct val="0"/>
        </a:spcAft>
        <a:defRPr sz="2800" b="1" i="1">
          <a:solidFill>
            <a:schemeClr val="tx1"/>
          </a:solidFill>
          <a:latin typeface="Verdana" pitchFamily="34" charset="0"/>
        </a:defRPr>
      </a:lvl6pPr>
      <a:lvl7pPr marL="914400" algn="l" rtl="0" fontAlgn="base">
        <a:spcBef>
          <a:spcPct val="0"/>
        </a:spcBef>
        <a:spcAft>
          <a:spcPct val="0"/>
        </a:spcAft>
        <a:defRPr sz="2800" b="1" i="1">
          <a:solidFill>
            <a:schemeClr val="tx1"/>
          </a:solidFill>
          <a:latin typeface="Verdana" pitchFamily="34" charset="0"/>
        </a:defRPr>
      </a:lvl7pPr>
      <a:lvl8pPr marL="1371600" algn="l" rtl="0" fontAlgn="base">
        <a:spcBef>
          <a:spcPct val="0"/>
        </a:spcBef>
        <a:spcAft>
          <a:spcPct val="0"/>
        </a:spcAft>
        <a:defRPr sz="2800" b="1" i="1">
          <a:solidFill>
            <a:schemeClr val="tx1"/>
          </a:solidFill>
          <a:latin typeface="Verdana" pitchFamily="34" charset="0"/>
        </a:defRPr>
      </a:lvl8pPr>
      <a:lvl9pPr marL="1828800" algn="l" rtl="0" fontAlgn="base">
        <a:spcBef>
          <a:spcPct val="0"/>
        </a:spcBef>
        <a:spcAft>
          <a:spcPct val="0"/>
        </a:spcAft>
        <a:defRPr sz="2800" b="1" i="1">
          <a:solidFill>
            <a:schemeClr val="tx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22.wmf"/><Relationship Id="rId5" Type="http://schemas.openxmlformats.org/officeDocument/2006/relationships/oleObject" Target="../embeddings/oleObject2.bin"/><Relationship Id="rId4" Type="http://schemas.openxmlformats.org/officeDocument/2006/relationships/image" Target="../media/image21.wmf"/></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27.wmf"/><Relationship Id="rId5" Type="http://schemas.openxmlformats.org/officeDocument/2006/relationships/oleObject" Target="../embeddings/oleObject4.bin"/><Relationship Id="rId10" Type="http://schemas.openxmlformats.org/officeDocument/2006/relationships/image" Target="../media/image22.wmf"/><Relationship Id="rId4" Type="http://schemas.openxmlformats.org/officeDocument/2006/relationships/image" Target="../media/image26.wmf"/><Relationship Id="rId9" Type="http://schemas.openxmlformats.org/officeDocument/2006/relationships/oleObject" Target="../embeddings/oleObject6.bin"/></Relationships>
</file>

<file path=ppt/slides/_rels/slide36.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image" Target="../media/image29.wmf"/><Relationship Id="rId5" Type="http://schemas.openxmlformats.org/officeDocument/2006/relationships/oleObject" Target="../embeddings/oleObject8.bin"/><Relationship Id="rId4" Type="http://schemas.openxmlformats.org/officeDocument/2006/relationships/image" Target="../media/image28.wmf"/></Relationships>
</file>

<file path=ppt/slides/_rels/slide37.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image" Target="../media/image35.wmf"/><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oleObject" Target="../embeddings/oleObject15.bin"/><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image" Target="../media/image32.wmf"/><Relationship Id="rId11" Type="http://schemas.openxmlformats.org/officeDocument/2006/relationships/oleObject" Target="../embeddings/oleObject14.bin"/><Relationship Id="rId5" Type="http://schemas.openxmlformats.org/officeDocument/2006/relationships/oleObject" Target="../embeddings/oleObject11.bin"/><Relationship Id="rId10" Type="http://schemas.openxmlformats.org/officeDocument/2006/relationships/image" Target="../media/image34.wmf"/><Relationship Id="rId4" Type="http://schemas.openxmlformats.org/officeDocument/2006/relationships/image" Target="../media/image31.wmf"/><Relationship Id="rId9" Type="http://schemas.openxmlformats.org/officeDocument/2006/relationships/oleObject" Target="../embeddings/oleObject13.bin"/><Relationship Id="rId14" Type="http://schemas.openxmlformats.org/officeDocument/2006/relationships/oleObject" Target="../embeddings/oleObject16.bin"/></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47.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oleObject" Target="../embeddings/oleObject18.bin"/><Relationship Id="rId7" Type="http://schemas.openxmlformats.org/officeDocument/2006/relationships/image" Target="../media/image49.wmf"/><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oleObject" Target="../embeddings/oleObject20.bin"/><Relationship Id="rId5" Type="http://schemas.openxmlformats.org/officeDocument/2006/relationships/oleObject" Target="../embeddings/oleObject19.bin"/><Relationship Id="rId4" Type="http://schemas.openxmlformats.org/officeDocument/2006/relationships/image" Target="../media/image48.wmf"/><Relationship Id="rId9" Type="http://schemas.openxmlformats.org/officeDocument/2006/relationships/image" Target="../media/image34.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73.emf"/><Relationship Id="rId4" Type="http://schemas.openxmlformats.org/officeDocument/2006/relationships/oleObject" Target="../embeddings/oleObject22.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86200" y="5791200"/>
            <a:ext cx="16002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3075" name="Rectangle 2"/>
          <p:cNvSpPr>
            <a:spLocks noGrp="1" noChangeArrowheads="1"/>
          </p:cNvSpPr>
          <p:nvPr>
            <p:ph type="ctrTitle"/>
          </p:nvPr>
        </p:nvSpPr>
        <p:spPr>
          <a:xfrm>
            <a:off x="1295400" y="2286000"/>
            <a:ext cx="6553200" cy="2133600"/>
          </a:xfrm>
        </p:spPr>
        <p:txBody>
          <a:bodyPr/>
          <a:lstStyle/>
          <a:p>
            <a:pPr eaLnBrk="1" hangingPunct="1"/>
            <a:r>
              <a:rPr lang="zh-CN" altLang="zh-CN" sz="4400" i="0" dirty="0" smtClean="0">
                <a:latin typeface="微软雅黑" panose="020B0503020204020204" pitchFamily="34" charset="-122"/>
                <a:ea typeface="微软雅黑" panose="020B0503020204020204" pitchFamily="34" charset="-122"/>
              </a:rPr>
              <a:t>PageRank</a:t>
            </a:r>
            <a:r>
              <a:rPr lang="zh-CN" altLang="en-US" sz="4400" i="0" dirty="0" smtClean="0">
                <a:latin typeface="微软雅黑" panose="020B0503020204020204" pitchFamily="34" charset="-122"/>
                <a:ea typeface="微软雅黑" panose="020B0503020204020204" pitchFamily="34" charset="-122"/>
              </a:rPr>
              <a:t>算法 </a:t>
            </a:r>
            <a:r>
              <a:rPr lang="zh-CN" altLang="zh-CN" sz="4400" dirty="0">
                <a:solidFill>
                  <a:srgbClr val="000000"/>
                </a:solidFill>
              </a:rPr>
              <a:t/>
            </a:r>
            <a:br>
              <a:rPr lang="zh-CN" altLang="zh-CN" sz="4400" dirty="0">
                <a:solidFill>
                  <a:srgbClr val="000000"/>
                </a:solidFill>
              </a:rPr>
            </a:br>
            <a:endParaRPr lang="en-US" altLang="zh-CN" sz="4400" i="0" dirty="0" smtClean="0">
              <a:ea typeface="宋体" pitchFamily="2" charset="-122"/>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
          <p:cNvSpPr txBox="1">
            <a:spLocks noChangeArrowheads="1"/>
          </p:cNvSpPr>
          <p:nvPr/>
        </p:nvSpPr>
        <p:spPr bwMode="auto">
          <a:xfrm>
            <a:off x="630237" y="76200"/>
            <a:ext cx="51244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r>
              <a:rPr lang="en-US" altLang="zh-CN" sz="3200" i="1" dirty="0">
                <a:solidFill>
                  <a:srgbClr val="993366"/>
                </a:solidFill>
                <a:latin typeface="黑体" pitchFamily="49" charset="-122"/>
              </a:rPr>
              <a:t>Google</a:t>
            </a:r>
            <a:r>
              <a:rPr lang="zh-CN" altLang="zh-CN" sz="3200" i="1" dirty="0">
                <a:solidFill>
                  <a:srgbClr val="993366"/>
                </a:solidFill>
                <a:latin typeface="黑体" pitchFamily="49" charset="-122"/>
              </a:rPr>
              <a:t>的网页排序</a:t>
            </a:r>
          </a:p>
        </p:txBody>
      </p:sp>
      <p:sp>
        <p:nvSpPr>
          <p:cNvPr id="26627" name="Text Box 2"/>
          <p:cNvSpPr txBox="1">
            <a:spLocks noChangeArrowheads="1"/>
          </p:cNvSpPr>
          <p:nvPr/>
        </p:nvSpPr>
        <p:spPr bwMode="auto">
          <a:xfrm>
            <a:off x="468313" y="990600"/>
            <a:ext cx="8229600" cy="573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6550" indent="-33655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1pPr>
            <a:lvl2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2pPr>
            <a:lvl3pPr marL="1141413" indent="-22225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3pPr>
            <a:lvl4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4pPr>
            <a:lvl5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9pPr>
          </a:lstStyle>
          <a:p>
            <a:pPr eaLnBrk="1" hangingPunct="1">
              <a:spcBef>
                <a:spcPts val="1200"/>
              </a:spcBef>
              <a:buClr>
                <a:srgbClr val="00007D"/>
              </a:buClr>
              <a:buFont typeface="Wingdings" pitchFamily="2" charset="2"/>
              <a:buChar char=""/>
            </a:pPr>
            <a:r>
              <a:rPr lang="zh-CN" altLang="zh-CN" sz="2400" dirty="0">
                <a:solidFill>
                  <a:srgbClr val="000000"/>
                </a:solidFill>
                <a:latin typeface="黑体" pitchFamily="49" charset="-122"/>
              </a:rPr>
              <a:t>如何度量网页本身的</a:t>
            </a:r>
            <a:r>
              <a:rPr lang="zh-CN" altLang="zh-CN" sz="2400" dirty="0">
                <a:solidFill>
                  <a:srgbClr val="FF0000"/>
                </a:solidFill>
                <a:latin typeface="黑体" pitchFamily="49" charset="-122"/>
              </a:rPr>
              <a:t>重要性</a:t>
            </a:r>
            <a:r>
              <a:rPr lang="zh-CN" altLang="zh-CN" sz="2400" dirty="0">
                <a:solidFill>
                  <a:srgbClr val="000000"/>
                </a:solidFill>
                <a:latin typeface="黑体" pitchFamily="49" charset="-122"/>
              </a:rPr>
              <a:t>呢？</a:t>
            </a:r>
          </a:p>
          <a:p>
            <a:pPr eaLnBrk="1">
              <a:spcBef>
                <a:spcPts val="1200"/>
              </a:spcBef>
              <a:buClrTx/>
              <a:buFontTx/>
              <a:buNone/>
            </a:pPr>
            <a:r>
              <a:rPr lang="en-US" altLang="zh-CN" sz="2800" dirty="0">
                <a:solidFill>
                  <a:srgbClr val="000000"/>
                </a:solidFill>
                <a:latin typeface="黑体" pitchFamily="49" charset="-122"/>
              </a:rPr>
              <a:t>  </a:t>
            </a:r>
            <a:r>
              <a:rPr lang="zh-CN" altLang="zh-CN" sz="2400" dirty="0">
                <a:solidFill>
                  <a:srgbClr val="000000"/>
                </a:solidFill>
                <a:latin typeface="黑体" pitchFamily="49" charset="-122"/>
              </a:rPr>
              <a:t>互联网上的每一篇</a:t>
            </a:r>
            <a:r>
              <a:rPr lang="en-US" altLang="zh-CN" sz="2400" dirty="0">
                <a:solidFill>
                  <a:srgbClr val="000000"/>
                </a:solidFill>
                <a:latin typeface="黑体" pitchFamily="49" charset="-122"/>
              </a:rPr>
              <a:t>html</a:t>
            </a:r>
            <a:r>
              <a:rPr lang="zh-CN" altLang="zh-CN" sz="2400" dirty="0">
                <a:solidFill>
                  <a:srgbClr val="000000"/>
                </a:solidFill>
                <a:latin typeface="黑体" pitchFamily="49" charset="-122"/>
              </a:rPr>
              <a:t>文档除了</a:t>
            </a:r>
            <a:r>
              <a:rPr lang="zh-CN" altLang="zh-CN" sz="2400" dirty="0">
                <a:solidFill>
                  <a:srgbClr val="993366"/>
                </a:solidFill>
                <a:latin typeface="黑体" pitchFamily="49" charset="-122"/>
              </a:rPr>
              <a:t>包含文本、图片、视频等信息外</a:t>
            </a:r>
            <a:r>
              <a:rPr lang="zh-CN" altLang="zh-CN" sz="2400" dirty="0">
                <a:solidFill>
                  <a:srgbClr val="000000"/>
                </a:solidFill>
                <a:latin typeface="黑体" pitchFamily="49" charset="-122"/>
              </a:rPr>
              <a:t>，还包含了大量的</a:t>
            </a:r>
            <a:r>
              <a:rPr lang="zh-CN" altLang="zh-CN" sz="2400" dirty="0">
                <a:solidFill>
                  <a:srgbClr val="993366"/>
                </a:solidFill>
                <a:latin typeface="黑体" pitchFamily="49" charset="-122"/>
              </a:rPr>
              <a:t>链接关系</a:t>
            </a:r>
            <a:r>
              <a:rPr lang="zh-CN" altLang="zh-CN" sz="2400" dirty="0">
                <a:solidFill>
                  <a:srgbClr val="000000"/>
                </a:solidFill>
                <a:latin typeface="黑体" pitchFamily="49" charset="-122"/>
              </a:rPr>
              <a:t>，利用这些</a:t>
            </a:r>
            <a:r>
              <a:rPr lang="zh-CN" altLang="zh-CN" sz="2400" dirty="0">
                <a:solidFill>
                  <a:srgbClr val="993366"/>
                </a:solidFill>
                <a:latin typeface="黑体" pitchFamily="49" charset="-122"/>
              </a:rPr>
              <a:t>链接关系</a:t>
            </a:r>
            <a:r>
              <a:rPr lang="zh-CN" altLang="zh-CN" sz="2400" dirty="0">
                <a:solidFill>
                  <a:srgbClr val="000000"/>
                </a:solidFill>
                <a:latin typeface="黑体" pitchFamily="49" charset="-122"/>
              </a:rPr>
              <a:t>，能够发现某些</a:t>
            </a:r>
            <a:r>
              <a:rPr lang="zh-CN" altLang="zh-CN" sz="2400" dirty="0">
                <a:solidFill>
                  <a:srgbClr val="993366"/>
                </a:solidFill>
                <a:latin typeface="黑体" pitchFamily="49" charset="-122"/>
              </a:rPr>
              <a:t>重要的网页</a:t>
            </a:r>
          </a:p>
          <a:p>
            <a:pPr lvl="2" eaLnBrk="1" hangingPunct="1">
              <a:spcBef>
                <a:spcPts val="600"/>
              </a:spcBef>
              <a:buClrTx/>
              <a:buFontTx/>
              <a:buNone/>
            </a:pPr>
            <a:endParaRPr lang="en-US" altLang="zh-CN" sz="2400" dirty="0">
              <a:solidFill>
                <a:srgbClr val="000000"/>
              </a:solidFill>
              <a:latin typeface="黑体" pitchFamily="49" charset="-122"/>
            </a:endParaRPr>
          </a:p>
          <a:p>
            <a:pPr lvl="2" eaLnBrk="1" hangingPunct="1">
              <a:spcBef>
                <a:spcPts val="600"/>
              </a:spcBef>
              <a:buClrTx/>
              <a:buFontTx/>
              <a:buNone/>
            </a:pPr>
            <a:endParaRPr lang="en-US" altLang="zh-CN" sz="2400" dirty="0" smtClean="0">
              <a:solidFill>
                <a:srgbClr val="000000"/>
              </a:solidFill>
              <a:latin typeface="黑体" pitchFamily="49" charset="-122"/>
            </a:endParaRPr>
          </a:p>
          <a:p>
            <a:pPr lvl="2" eaLnBrk="1" hangingPunct="1">
              <a:spcBef>
                <a:spcPts val="600"/>
              </a:spcBef>
              <a:buClrTx/>
              <a:buFontTx/>
              <a:buNone/>
            </a:pPr>
            <a:endParaRPr lang="en-US" altLang="zh-CN" sz="2400" dirty="0">
              <a:solidFill>
                <a:srgbClr val="000000"/>
              </a:solidFill>
              <a:latin typeface="黑体" pitchFamily="49" charset="-122"/>
            </a:endParaRPr>
          </a:p>
          <a:p>
            <a:pPr lvl="2" eaLnBrk="1" hangingPunct="1">
              <a:spcBef>
                <a:spcPts val="600"/>
              </a:spcBef>
              <a:buClrTx/>
              <a:buFontTx/>
              <a:buNone/>
            </a:pPr>
            <a:endParaRPr lang="en-US" altLang="zh-CN" sz="2400" dirty="0">
              <a:solidFill>
                <a:srgbClr val="000000"/>
              </a:solidFill>
              <a:latin typeface="黑体" pitchFamily="49" charset="-122"/>
            </a:endParaRPr>
          </a:p>
          <a:p>
            <a:pPr eaLnBrk="1" hangingPunct="1">
              <a:spcBef>
                <a:spcPts val="1200"/>
              </a:spcBef>
              <a:buClr>
                <a:srgbClr val="00007D"/>
              </a:buClr>
              <a:buFont typeface="Wingdings" pitchFamily="2" charset="2"/>
              <a:buChar char=""/>
            </a:pPr>
            <a:r>
              <a:rPr lang="zh-CN" altLang="zh-CN" sz="2400" dirty="0">
                <a:solidFill>
                  <a:srgbClr val="000000"/>
                </a:solidFill>
                <a:latin typeface="黑体" pitchFamily="49" charset="-122"/>
              </a:rPr>
              <a:t>直观地看，某网页</a:t>
            </a:r>
            <a:r>
              <a:rPr lang="en-US" altLang="zh-CN" sz="2400" dirty="0">
                <a:solidFill>
                  <a:srgbClr val="000000"/>
                </a:solidFill>
                <a:latin typeface="黑体" pitchFamily="49" charset="-122"/>
              </a:rPr>
              <a:t>A</a:t>
            </a:r>
            <a:r>
              <a:rPr lang="zh-CN" altLang="zh-CN" sz="2400" dirty="0">
                <a:solidFill>
                  <a:srgbClr val="000000"/>
                </a:solidFill>
                <a:latin typeface="黑体" pitchFamily="49" charset="-122"/>
              </a:rPr>
              <a:t>链向网页</a:t>
            </a:r>
            <a:r>
              <a:rPr lang="en-US" altLang="zh-CN" sz="2400" dirty="0">
                <a:solidFill>
                  <a:srgbClr val="000000"/>
                </a:solidFill>
                <a:latin typeface="黑体" pitchFamily="49" charset="-122"/>
              </a:rPr>
              <a:t>B</a:t>
            </a:r>
            <a:r>
              <a:rPr lang="zh-CN" altLang="zh-CN" sz="2400" dirty="0">
                <a:solidFill>
                  <a:srgbClr val="000000"/>
                </a:solidFill>
                <a:latin typeface="黑体" pitchFamily="49" charset="-122"/>
              </a:rPr>
              <a:t>，则可以认为网页</a:t>
            </a:r>
            <a:r>
              <a:rPr lang="en-US" altLang="zh-CN" sz="2400" dirty="0">
                <a:solidFill>
                  <a:srgbClr val="000000"/>
                </a:solidFill>
                <a:latin typeface="黑体" pitchFamily="49" charset="-122"/>
              </a:rPr>
              <a:t>A</a:t>
            </a:r>
            <a:r>
              <a:rPr lang="zh-CN" altLang="zh-CN" sz="2400" dirty="0">
                <a:solidFill>
                  <a:srgbClr val="000000"/>
                </a:solidFill>
                <a:latin typeface="黑体" pitchFamily="49" charset="-122"/>
              </a:rPr>
              <a:t>觉得网页</a:t>
            </a:r>
            <a:r>
              <a:rPr lang="en-US" altLang="zh-CN" sz="2400" dirty="0">
                <a:solidFill>
                  <a:srgbClr val="000000"/>
                </a:solidFill>
                <a:latin typeface="黑体" pitchFamily="49" charset="-122"/>
              </a:rPr>
              <a:t>B</a:t>
            </a:r>
            <a:r>
              <a:rPr lang="zh-CN" altLang="zh-CN" sz="2400" dirty="0">
                <a:solidFill>
                  <a:srgbClr val="000000"/>
                </a:solidFill>
                <a:latin typeface="黑体" pitchFamily="49" charset="-122"/>
              </a:rPr>
              <a:t>有链接价值，是比较重要的</a:t>
            </a:r>
            <a:r>
              <a:rPr lang="zh-CN" altLang="zh-CN" sz="2400" dirty="0" smtClean="0">
                <a:solidFill>
                  <a:srgbClr val="000000"/>
                </a:solidFill>
                <a:latin typeface="黑体" pitchFamily="49" charset="-122"/>
              </a:rPr>
              <a:t>网页</a:t>
            </a:r>
            <a:endParaRPr lang="zh-CN" altLang="zh-CN" sz="2400" dirty="0">
              <a:solidFill>
                <a:srgbClr val="000000"/>
              </a:solidFill>
              <a:latin typeface="黑体" pitchFamily="49" charset="-122"/>
            </a:endParaRPr>
          </a:p>
          <a:p>
            <a:pPr eaLnBrk="1" hangingPunct="1">
              <a:spcBef>
                <a:spcPts val="1200"/>
              </a:spcBef>
              <a:buClrTx/>
              <a:buFontTx/>
              <a:buNone/>
            </a:pPr>
            <a:r>
              <a:rPr lang="en-US" altLang="zh-CN" sz="2400" dirty="0">
                <a:solidFill>
                  <a:srgbClr val="000000"/>
                </a:solidFill>
                <a:latin typeface="黑体" pitchFamily="49" charset="-122"/>
              </a:rPr>
              <a:t>  </a:t>
            </a:r>
            <a:r>
              <a:rPr lang="zh-CN" altLang="zh-CN" sz="2400" dirty="0">
                <a:solidFill>
                  <a:srgbClr val="000000"/>
                </a:solidFill>
                <a:latin typeface="黑体" pitchFamily="49" charset="-122"/>
              </a:rPr>
              <a:t>某网页被指向的</a:t>
            </a:r>
            <a:r>
              <a:rPr lang="zh-CN" altLang="zh-CN" sz="2400" dirty="0">
                <a:solidFill>
                  <a:srgbClr val="993366"/>
                </a:solidFill>
                <a:latin typeface="黑体" pitchFamily="49" charset="-122"/>
              </a:rPr>
              <a:t>次数越多</a:t>
            </a:r>
            <a:r>
              <a:rPr lang="zh-CN" altLang="zh-CN" sz="2400" dirty="0">
                <a:solidFill>
                  <a:srgbClr val="000000"/>
                </a:solidFill>
                <a:latin typeface="黑体" pitchFamily="49" charset="-122"/>
              </a:rPr>
              <a:t>，则它的</a:t>
            </a:r>
            <a:r>
              <a:rPr lang="zh-CN" altLang="zh-CN" sz="2400" dirty="0">
                <a:solidFill>
                  <a:srgbClr val="993366"/>
                </a:solidFill>
                <a:latin typeface="黑体" pitchFamily="49" charset="-122"/>
              </a:rPr>
              <a:t>重要性越高</a:t>
            </a:r>
            <a:r>
              <a:rPr lang="zh-CN" altLang="zh-CN" sz="2400" dirty="0">
                <a:solidFill>
                  <a:srgbClr val="000000"/>
                </a:solidFill>
                <a:latin typeface="黑体" pitchFamily="49" charset="-122"/>
              </a:rPr>
              <a:t>；越是</a:t>
            </a:r>
            <a:r>
              <a:rPr lang="zh-CN" altLang="zh-CN" sz="2400" dirty="0">
                <a:solidFill>
                  <a:srgbClr val="993366"/>
                </a:solidFill>
                <a:latin typeface="黑体" pitchFamily="49" charset="-122"/>
              </a:rPr>
              <a:t>重要的网页，所链接的网页的重要性也越</a:t>
            </a:r>
            <a:r>
              <a:rPr lang="zh-CN" altLang="zh-CN" sz="2400" dirty="0" smtClean="0">
                <a:solidFill>
                  <a:srgbClr val="993366"/>
                </a:solidFill>
                <a:latin typeface="黑体" pitchFamily="49" charset="-122"/>
              </a:rPr>
              <a:t>高</a:t>
            </a:r>
            <a:endParaRPr lang="zh-CN" altLang="zh-CN" sz="2400" dirty="0">
              <a:solidFill>
                <a:srgbClr val="993366"/>
              </a:solidFill>
              <a:latin typeface="黑体" pitchFamily="49" charset="-122"/>
            </a:endParaRPr>
          </a:p>
        </p:txBody>
      </p:sp>
      <p:pic>
        <p:nvPicPr>
          <p:cNvPr id="2662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3141663"/>
            <a:ext cx="1296987"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6629" name="Oval 4"/>
          <p:cNvSpPr>
            <a:spLocks noChangeArrowheads="1"/>
          </p:cNvSpPr>
          <p:nvPr/>
        </p:nvSpPr>
        <p:spPr bwMode="auto">
          <a:xfrm>
            <a:off x="1835150" y="3878263"/>
            <a:ext cx="358775" cy="215900"/>
          </a:xfrm>
          <a:prstGeom prst="ellipse">
            <a:avLst/>
          </a:prstGeom>
          <a:solidFill>
            <a:srgbClr val="9999FF"/>
          </a:solidFill>
          <a:ln w="9360" cap="sq">
            <a:solidFill>
              <a:srgbClr val="000000"/>
            </a:solidFill>
            <a:miter lim="800000"/>
            <a:headEnd/>
            <a:tailEnd/>
          </a:ln>
        </p:spPr>
        <p:txBody>
          <a:bodyPr wrap="none"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algn="ctr" eaLnBrk="1" hangingPunct="1">
              <a:buClrTx/>
              <a:buFontTx/>
              <a:buNone/>
            </a:pPr>
            <a:r>
              <a:rPr lang="en-US" altLang="zh-CN">
                <a:solidFill>
                  <a:srgbClr val="000000"/>
                </a:solidFill>
                <a:ea typeface="宋体" pitchFamily="2" charset="-122"/>
              </a:rPr>
              <a:t>A</a:t>
            </a:r>
          </a:p>
        </p:txBody>
      </p:sp>
      <p:sp>
        <p:nvSpPr>
          <p:cNvPr id="26630" name="Oval 5"/>
          <p:cNvSpPr>
            <a:spLocks noChangeArrowheads="1"/>
          </p:cNvSpPr>
          <p:nvPr/>
        </p:nvSpPr>
        <p:spPr bwMode="auto">
          <a:xfrm>
            <a:off x="3013075" y="3865563"/>
            <a:ext cx="358775" cy="241300"/>
          </a:xfrm>
          <a:prstGeom prst="ellipse">
            <a:avLst/>
          </a:prstGeom>
          <a:solidFill>
            <a:srgbClr val="9999FF"/>
          </a:solidFill>
          <a:ln w="9360" cap="sq">
            <a:solidFill>
              <a:srgbClr val="000000"/>
            </a:solidFill>
            <a:miter lim="800000"/>
            <a:headEnd/>
            <a:tailEnd/>
          </a:ln>
        </p:spPr>
        <p:txBody>
          <a:bodyPr wrap="none"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algn="ctr" eaLnBrk="1" hangingPunct="1">
              <a:buClrTx/>
              <a:buFontTx/>
              <a:buNone/>
            </a:pPr>
            <a:r>
              <a:rPr lang="en-US" altLang="zh-CN">
                <a:solidFill>
                  <a:srgbClr val="000000"/>
                </a:solidFill>
                <a:ea typeface="宋体" pitchFamily="2" charset="-122"/>
              </a:rPr>
              <a:t>B</a:t>
            </a:r>
          </a:p>
        </p:txBody>
      </p:sp>
      <p:sp>
        <p:nvSpPr>
          <p:cNvPr id="26631" name="Line 6"/>
          <p:cNvSpPr>
            <a:spLocks noChangeShapeType="1"/>
          </p:cNvSpPr>
          <p:nvPr/>
        </p:nvSpPr>
        <p:spPr bwMode="auto">
          <a:xfrm>
            <a:off x="2219325" y="3962400"/>
            <a:ext cx="792163" cy="1588"/>
          </a:xfrm>
          <a:prstGeom prst="line">
            <a:avLst/>
          </a:prstGeom>
          <a:noFill/>
          <a:ln w="9360" cap="sq">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32" name="Oval 7"/>
          <p:cNvSpPr>
            <a:spLocks noChangeArrowheads="1"/>
          </p:cNvSpPr>
          <p:nvPr/>
        </p:nvSpPr>
        <p:spPr bwMode="auto">
          <a:xfrm>
            <a:off x="6443663" y="3141663"/>
            <a:ext cx="2160587" cy="1008062"/>
          </a:xfrm>
          <a:prstGeom prst="ellipse">
            <a:avLst/>
          </a:prstGeom>
          <a:solidFill>
            <a:srgbClr val="9999FF"/>
          </a:solidFill>
          <a:ln w="9360" cap="sq">
            <a:solidFill>
              <a:srgbClr val="000000"/>
            </a:solidFill>
            <a:miter lim="800000"/>
            <a:headEnd/>
            <a:tailEnd/>
          </a:ln>
        </p:spPr>
        <p:txBody>
          <a:bodyPr wrap="none"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algn="ctr" eaLnBrk="1" hangingPunct="1">
              <a:buClrTx/>
              <a:buFontTx/>
              <a:buNone/>
            </a:pPr>
            <a:r>
              <a:rPr lang="zh-CN" altLang="zh-CN">
                <a:solidFill>
                  <a:srgbClr val="993366"/>
                </a:solidFill>
              </a:rPr>
              <a:t>网页是节点，网页</a:t>
            </a:r>
          </a:p>
          <a:p>
            <a:pPr algn="ctr" eaLnBrk="1" hangingPunct="1">
              <a:buClrTx/>
              <a:buFontTx/>
              <a:buNone/>
            </a:pPr>
            <a:r>
              <a:rPr lang="zh-CN" altLang="zh-CN">
                <a:solidFill>
                  <a:srgbClr val="993366"/>
                </a:solidFill>
              </a:rPr>
              <a:t>间的链接关系是边</a:t>
            </a:r>
          </a:p>
        </p:txBody>
      </p:sp>
    </p:spTree>
    <p:extLst>
      <p:ext uri="{BB962C8B-B14F-4D97-AF65-F5344CB8AC3E}">
        <p14:creationId xmlns:p14="http://schemas.microsoft.com/office/powerpoint/2010/main" val="2340766636"/>
      </p:ext>
    </p:extLst>
  </p:cSld>
  <p:clrMapOvr>
    <a:masterClrMapping/>
  </p:clrMapOvr>
  <p:transition advTm="17408"/>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
          <p:cNvSpPr txBox="1">
            <a:spLocks noChangeArrowheads="1"/>
          </p:cNvSpPr>
          <p:nvPr/>
        </p:nvSpPr>
        <p:spPr bwMode="auto">
          <a:xfrm>
            <a:off x="551656" y="76200"/>
            <a:ext cx="5486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r>
              <a:rPr lang="en-US" altLang="zh-CN" sz="3200" i="1" dirty="0">
                <a:solidFill>
                  <a:srgbClr val="993366"/>
                </a:solidFill>
                <a:latin typeface="黑体" pitchFamily="49" charset="-122"/>
              </a:rPr>
              <a:t>Google</a:t>
            </a:r>
            <a:r>
              <a:rPr lang="zh-CN" altLang="zh-CN" sz="3200" i="1" dirty="0">
                <a:solidFill>
                  <a:srgbClr val="993366"/>
                </a:solidFill>
                <a:latin typeface="黑体" pitchFamily="49" charset="-122"/>
              </a:rPr>
              <a:t>的网页排序</a:t>
            </a:r>
          </a:p>
        </p:txBody>
      </p:sp>
      <p:sp>
        <p:nvSpPr>
          <p:cNvPr id="27651" name="Text Box 2"/>
          <p:cNvSpPr txBox="1">
            <a:spLocks noChangeArrowheads="1"/>
          </p:cNvSpPr>
          <p:nvPr/>
        </p:nvSpPr>
        <p:spPr bwMode="auto">
          <a:xfrm>
            <a:off x="457200" y="1066800"/>
            <a:ext cx="8229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6550" indent="-33655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1pPr>
            <a:lvl2pPr marL="736600" indent="-27940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2pPr>
            <a:lvl3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3pPr>
            <a:lvl4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4pPr>
            <a:lvl5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9pPr>
          </a:lstStyle>
          <a:p>
            <a:pPr eaLnBrk="1" hangingPunct="1">
              <a:spcBef>
                <a:spcPts val="800"/>
              </a:spcBef>
              <a:buClr>
                <a:srgbClr val="00007D"/>
              </a:buClr>
              <a:buFont typeface="Wingdings" pitchFamily="2" charset="2"/>
              <a:buChar char=""/>
            </a:pPr>
            <a:r>
              <a:rPr lang="zh-CN" altLang="zh-CN" sz="2400" dirty="0">
                <a:solidFill>
                  <a:srgbClr val="000000"/>
                </a:solidFill>
              </a:rPr>
              <a:t>如何</a:t>
            </a:r>
            <a:r>
              <a:rPr lang="zh-CN" altLang="zh-CN" sz="2400" dirty="0">
                <a:solidFill>
                  <a:srgbClr val="993366"/>
                </a:solidFill>
              </a:rPr>
              <a:t>度量</a:t>
            </a:r>
            <a:r>
              <a:rPr lang="zh-CN" altLang="zh-CN" sz="2400" dirty="0">
                <a:solidFill>
                  <a:srgbClr val="000000"/>
                </a:solidFill>
              </a:rPr>
              <a:t>网页本身的</a:t>
            </a:r>
            <a:r>
              <a:rPr lang="zh-CN" altLang="zh-CN" sz="2400" dirty="0">
                <a:solidFill>
                  <a:srgbClr val="993366"/>
                </a:solidFill>
              </a:rPr>
              <a:t>重要性</a:t>
            </a:r>
            <a:r>
              <a:rPr lang="zh-CN" altLang="zh-CN" sz="2400" dirty="0">
                <a:solidFill>
                  <a:srgbClr val="000000"/>
                </a:solidFill>
              </a:rPr>
              <a:t>呢？</a:t>
            </a:r>
          </a:p>
          <a:p>
            <a:pPr lvl="1" eaLnBrk="1" hangingPunct="1">
              <a:spcBef>
                <a:spcPts val="700"/>
              </a:spcBef>
              <a:buClr>
                <a:srgbClr val="9999CC"/>
              </a:buClr>
              <a:buFont typeface="Wingdings" pitchFamily="2" charset="2"/>
              <a:buChar char=""/>
            </a:pPr>
            <a:r>
              <a:rPr lang="zh-CN" altLang="zh-CN" sz="2400" dirty="0">
                <a:solidFill>
                  <a:srgbClr val="000000"/>
                </a:solidFill>
              </a:rPr>
              <a:t>比如，新华网体育在其首页中对新浪体育做了链接，人民网体育同样在其首页中对新浪体育做了链接</a:t>
            </a:r>
          </a:p>
          <a:p>
            <a:pPr eaLnBrk="1" hangingPunct="1">
              <a:spcBef>
                <a:spcPts val="800"/>
              </a:spcBef>
              <a:buClrTx/>
              <a:buFontTx/>
              <a:buNone/>
            </a:pPr>
            <a:endParaRPr lang="en-US" altLang="zh-CN" sz="2400" dirty="0">
              <a:solidFill>
                <a:srgbClr val="000000"/>
              </a:solidFill>
            </a:endParaRPr>
          </a:p>
          <a:p>
            <a:pPr lvl="1" eaLnBrk="1" hangingPunct="1">
              <a:spcBef>
                <a:spcPts val="700"/>
              </a:spcBef>
              <a:buClr>
                <a:srgbClr val="9999CC"/>
              </a:buClr>
              <a:buFont typeface="Wingdings" pitchFamily="2" charset="2"/>
              <a:buChar char=""/>
            </a:pPr>
            <a:endParaRPr lang="zh-CN" altLang="en-US" sz="2400" dirty="0">
              <a:solidFill>
                <a:srgbClr val="000000"/>
              </a:solidFill>
            </a:endParaRPr>
          </a:p>
          <a:p>
            <a:pPr lvl="1" eaLnBrk="1" hangingPunct="1">
              <a:spcBef>
                <a:spcPts val="700"/>
              </a:spcBef>
              <a:buClr>
                <a:srgbClr val="9999CC"/>
              </a:buClr>
              <a:buFont typeface="Wingdings" pitchFamily="2" charset="2"/>
              <a:buChar char=""/>
            </a:pPr>
            <a:endParaRPr lang="zh-CN" altLang="en-US" sz="2400" dirty="0">
              <a:solidFill>
                <a:srgbClr val="000000"/>
              </a:solidFill>
            </a:endParaRPr>
          </a:p>
          <a:p>
            <a:pPr lvl="1" eaLnBrk="1" hangingPunct="1">
              <a:spcBef>
                <a:spcPts val="700"/>
              </a:spcBef>
              <a:buClr>
                <a:srgbClr val="9999CC"/>
              </a:buClr>
              <a:buFont typeface="Wingdings" pitchFamily="2" charset="2"/>
              <a:buChar char=""/>
            </a:pPr>
            <a:endParaRPr lang="zh-CN" altLang="en-US" sz="2400" dirty="0">
              <a:solidFill>
                <a:srgbClr val="000000"/>
              </a:solidFill>
            </a:endParaRPr>
          </a:p>
          <a:p>
            <a:pPr lvl="1" eaLnBrk="1" hangingPunct="1">
              <a:spcBef>
                <a:spcPts val="700"/>
              </a:spcBef>
              <a:buClr>
                <a:srgbClr val="9999CC"/>
              </a:buClr>
              <a:buFont typeface="Wingdings" pitchFamily="2" charset="2"/>
              <a:buChar char=""/>
            </a:pPr>
            <a:endParaRPr lang="en-US" altLang="zh-CN" sz="2400" dirty="0" smtClean="0">
              <a:solidFill>
                <a:srgbClr val="000000"/>
              </a:solidFill>
            </a:endParaRPr>
          </a:p>
          <a:p>
            <a:pPr lvl="1" eaLnBrk="1" hangingPunct="1">
              <a:spcBef>
                <a:spcPts val="700"/>
              </a:spcBef>
              <a:buClr>
                <a:srgbClr val="9999CC"/>
              </a:buClr>
              <a:buFont typeface="Wingdings" pitchFamily="2" charset="2"/>
              <a:buChar char=""/>
            </a:pPr>
            <a:r>
              <a:rPr lang="zh-CN" altLang="zh-CN" sz="2400" dirty="0" smtClean="0">
                <a:solidFill>
                  <a:srgbClr val="000000"/>
                </a:solidFill>
              </a:rPr>
              <a:t>可见</a:t>
            </a:r>
            <a:r>
              <a:rPr lang="zh-CN" altLang="zh-CN" sz="2400" dirty="0">
                <a:solidFill>
                  <a:srgbClr val="000000"/>
                </a:solidFill>
              </a:rPr>
              <a:t>，</a:t>
            </a:r>
            <a:r>
              <a:rPr lang="zh-CN" altLang="zh-CN" sz="2400" dirty="0">
                <a:solidFill>
                  <a:srgbClr val="993366"/>
                </a:solidFill>
              </a:rPr>
              <a:t>新浪体育</a:t>
            </a:r>
            <a:r>
              <a:rPr lang="zh-CN" altLang="zh-CN" sz="2400" dirty="0">
                <a:solidFill>
                  <a:srgbClr val="000000"/>
                </a:solidFill>
              </a:rPr>
              <a:t>被</a:t>
            </a:r>
            <a:r>
              <a:rPr lang="zh-CN" altLang="zh-CN" sz="2400" dirty="0">
                <a:solidFill>
                  <a:srgbClr val="993366"/>
                </a:solidFill>
              </a:rPr>
              <a:t>链接的次数较多</a:t>
            </a:r>
            <a:r>
              <a:rPr lang="zh-CN" altLang="zh-CN" sz="2400" dirty="0">
                <a:solidFill>
                  <a:srgbClr val="000000"/>
                </a:solidFill>
              </a:rPr>
              <a:t>；同时，</a:t>
            </a:r>
            <a:r>
              <a:rPr lang="zh-CN" altLang="zh-CN" sz="2400" dirty="0">
                <a:solidFill>
                  <a:srgbClr val="993366"/>
                </a:solidFill>
              </a:rPr>
              <a:t>人民网体育和新华网体育</a:t>
            </a:r>
            <a:r>
              <a:rPr lang="zh-CN" altLang="zh-CN" sz="2400" dirty="0">
                <a:solidFill>
                  <a:srgbClr val="000000"/>
                </a:solidFill>
              </a:rPr>
              <a:t>也</a:t>
            </a:r>
            <a:r>
              <a:rPr lang="zh-CN" altLang="zh-CN" sz="2400" dirty="0">
                <a:solidFill>
                  <a:srgbClr val="993366"/>
                </a:solidFill>
              </a:rPr>
              <a:t>都是比较“重要”的网页</a:t>
            </a:r>
            <a:r>
              <a:rPr lang="zh-CN" altLang="zh-CN" sz="2400" dirty="0">
                <a:solidFill>
                  <a:srgbClr val="000000"/>
                </a:solidFill>
              </a:rPr>
              <a:t>，因此</a:t>
            </a:r>
            <a:r>
              <a:rPr lang="zh-CN" altLang="zh-CN" sz="2400" dirty="0">
                <a:solidFill>
                  <a:srgbClr val="993366"/>
                </a:solidFill>
              </a:rPr>
              <a:t>新浪体育也应该是比较“重要”的网页。</a:t>
            </a:r>
          </a:p>
        </p:txBody>
      </p:sp>
      <p:pic>
        <p:nvPicPr>
          <p:cNvPr id="2765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3389312"/>
            <a:ext cx="3240088"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765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0688" y="3317875"/>
            <a:ext cx="208756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7654" name="Oval 5"/>
          <p:cNvSpPr>
            <a:spLocks noChangeArrowheads="1"/>
          </p:cNvSpPr>
          <p:nvPr/>
        </p:nvSpPr>
        <p:spPr bwMode="auto">
          <a:xfrm>
            <a:off x="2843213" y="3033712"/>
            <a:ext cx="1655762" cy="431800"/>
          </a:xfrm>
          <a:prstGeom prst="ellipse">
            <a:avLst/>
          </a:prstGeom>
          <a:solidFill>
            <a:srgbClr val="9999FF"/>
          </a:solidFill>
          <a:ln w="9360" cap="sq">
            <a:solidFill>
              <a:srgbClr val="000000"/>
            </a:solidFill>
            <a:miter lim="800000"/>
            <a:headEnd/>
            <a:tailEnd/>
          </a:ln>
        </p:spPr>
        <p:txBody>
          <a:bodyPr wrap="none"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algn="ctr" eaLnBrk="1" hangingPunct="1">
              <a:buClrTx/>
              <a:buFontTx/>
              <a:buNone/>
            </a:pPr>
            <a:r>
              <a:rPr lang="zh-CN" altLang="zh-CN" dirty="0">
                <a:solidFill>
                  <a:srgbClr val="990099"/>
                </a:solidFill>
              </a:rPr>
              <a:t>新华网体育</a:t>
            </a:r>
          </a:p>
        </p:txBody>
      </p:sp>
      <p:sp>
        <p:nvSpPr>
          <p:cNvPr id="27655" name="Oval 6"/>
          <p:cNvSpPr>
            <a:spLocks noChangeArrowheads="1"/>
          </p:cNvSpPr>
          <p:nvPr/>
        </p:nvSpPr>
        <p:spPr bwMode="auto">
          <a:xfrm>
            <a:off x="6572250" y="2817812"/>
            <a:ext cx="1728788" cy="431800"/>
          </a:xfrm>
          <a:prstGeom prst="ellipse">
            <a:avLst/>
          </a:prstGeom>
          <a:solidFill>
            <a:srgbClr val="9999FF"/>
          </a:solidFill>
          <a:ln w="9360" cap="sq">
            <a:solidFill>
              <a:srgbClr val="000000"/>
            </a:solidFill>
            <a:miter lim="800000"/>
            <a:headEnd/>
            <a:tailEnd/>
          </a:ln>
        </p:spPr>
        <p:txBody>
          <a:bodyPr wrap="none"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algn="ctr" eaLnBrk="1" hangingPunct="1">
              <a:buClrTx/>
              <a:buFontTx/>
              <a:buNone/>
            </a:pPr>
            <a:r>
              <a:rPr lang="zh-CN" altLang="zh-CN">
                <a:solidFill>
                  <a:srgbClr val="990099"/>
                </a:solidFill>
              </a:rPr>
              <a:t>人民网体育</a:t>
            </a:r>
          </a:p>
        </p:txBody>
      </p:sp>
      <p:sp>
        <p:nvSpPr>
          <p:cNvPr id="27656" name="Line 7"/>
          <p:cNvSpPr>
            <a:spLocks noChangeShapeType="1"/>
          </p:cNvSpPr>
          <p:nvPr/>
        </p:nvSpPr>
        <p:spPr bwMode="auto">
          <a:xfrm flipH="1">
            <a:off x="2851150" y="3389312"/>
            <a:ext cx="300038" cy="215900"/>
          </a:xfrm>
          <a:prstGeom prst="line">
            <a:avLst/>
          </a:prstGeom>
          <a:noFill/>
          <a:ln w="9360" cap="sq">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7" name="Line 8"/>
          <p:cNvSpPr>
            <a:spLocks noChangeShapeType="1"/>
          </p:cNvSpPr>
          <p:nvPr/>
        </p:nvSpPr>
        <p:spPr bwMode="auto">
          <a:xfrm flipH="1">
            <a:off x="5851525" y="3532187"/>
            <a:ext cx="373063" cy="215900"/>
          </a:xfrm>
          <a:prstGeom prst="line">
            <a:avLst/>
          </a:prstGeom>
          <a:noFill/>
          <a:ln w="9360" cap="sq">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82477584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pPr>
              <a:defRPr/>
            </a:pPr>
            <a:fld id="{2C283D06-78AB-4F3F-B355-C3EF02C6DDC4}" type="slidenum">
              <a:rPr lang="en-US" altLang="zh-CN" smtClean="0"/>
              <a:pPr>
                <a:defRPr/>
              </a:pPr>
              <a:t>12</a:t>
            </a:fld>
            <a:endParaRPr lang="en-US" altLang="zh-CN"/>
          </a:p>
        </p:txBody>
      </p:sp>
      <p:pic>
        <p:nvPicPr>
          <p:cNvPr id="332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8206061"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1"/>
          <p:cNvSpPr txBox="1">
            <a:spLocks noChangeArrowheads="1"/>
          </p:cNvSpPr>
          <p:nvPr/>
        </p:nvSpPr>
        <p:spPr bwMode="auto">
          <a:xfrm>
            <a:off x="551656" y="76200"/>
            <a:ext cx="5486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r>
              <a:rPr lang="en-US" altLang="zh-CN" sz="3200" i="1" dirty="0">
                <a:solidFill>
                  <a:srgbClr val="993366"/>
                </a:solidFill>
                <a:latin typeface="黑体" pitchFamily="49" charset="-122"/>
              </a:rPr>
              <a:t>Google</a:t>
            </a:r>
            <a:r>
              <a:rPr lang="zh-CN" altLang="zh-CN" sz="3200" i="1" dirty="0">
                <a:solidFill>
                  <a:srgbClr val="993366"/>
                </a:solidFill>
                <a:latin typeface="黑体" pitchFamily="49" charset="-122"/>
              </a:rPr>
              <a:t>的网页排序</a:t>
            </a:r>
          </a:p>
        </p:txBody>
      </p:sp>
    </p:spTree>
    <p:extLst>
      <p:ext uri="{BB962C8B-B14F-4D97-AF65-F5344CB8AC3E}">
        <p14:creationId xmlns:p14="http://schemas.microsoft.com/office/powerpoint/2010/main" val="203839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5608637" y="2047875"/>
            <a:ext cx="2925763" cy="2935288"/>
          </a:xfrm>
          <a:prstGeom prst="rect">
            <a:avLst/>
          </a:prstGeom>
          <a:noFill/>
          <a:ln w="9360" cap="sq">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675" name="Text Box 2"/>
          <p:cNvSpPr txBox="1">
            <a:spLocks noChangeArrowheads="1"/>
          </p:cNvSpPr>
          <p:nvPr/>
        </p:nvSpPr>
        <p:spPr bwMode="auto">
          <a:xfrm>
            <a:off x="609600" y="152400"/>
            <a:ext cx="6324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r>
              <a:rPr lang="en-US" altLang="zh-CN" sz="3200" i="1" dirty="0">
                <a:solidFill>
                  <a:srgbClr val="993366"/>
                </a:solidFill>
                <a:latin typeface="黑体" pitchFamily="49" charset="-122"/>
              </a:rPr>
              <a:t>Google</a:t>
            </a:r>
            <a:r>
              <a:rPr lang="zh-CN" altLang="zh-CN" sz="3200" i="1" dirty="0">
                <a:solidFill>
                  <a:srgbClr val="993366"/>
                </a:solidFill>
                <a:latin typeface="黑体" pitchFamily="49" charset="-122"/>
              </a:rPr>
              <a:t>的网页排序</a:t>
            </a:r>
          </a:p>
        </p:txBody>
      </p:sp>
      <p:sp>
        <p:nvSpPr>
          <p:cNvPr id="28676" name="Text Box 3"/>
          <p:cNvSpPr txBox="1">
            <a:spLocks noChangeArrowheads="1"/>
          </p:cNvSpPr>
          <p:nvPr/>
        </p:nvSpPr>
        <p:spPr bwMode="auto">
          <a:xfrm>
            <a:off x="457200" y="114300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6550" indent="-33655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1pPr>
            <a:lvl2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2pPr>
            <a:lvl3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3pPr>
            <a:lvl4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4pPr>
            <a:lvl5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9pPr>
          </a:lstStyle>
          <a:p>
            <a:pPr eaLnBrk="1" hangingPunct="1">
              <a:spcBef>
                <a:spcPts val="800"/>
              </a:spcBef>
              <a:buClr>
                <a:srgbClr val="00007D"/>
              </a:buClr>
              <a:buFont typeface="Wingdings" pitchFamily="2" charset="2"/>
              <a:buChar char=""/>
            </a:pPr>
            <a:r>
              <a:rPr lang="zh-CN" altLang="zh-CN" sz="3200" dirty="0">
                <a:solidFill>
                  <a:srgbClr val="000000"/>
                </a:solidFill>
              </a:rPr>
              <a:t>一个更加形象的图</a:t>
            </a:r>
          </a:p>
          <a:p>
            <a:pPr eaLnBrk="1" hangingPunct="1">
              <a:spcBef>
                <a:spcPts val="800"/>
              </a:spcBef>
              <a:buClrTx/>
              <a:buFontTx/>
              <a:buNone/>
            </a:pPr>
            <a:endParaRPr lang="zh-CN" altLang="en-GB" sz="3200" dirty="0">
              <a:solidFill>
                <a:srgbClr val="000000"/>
              </a:solidFill>
            </a:endParaRPr>
          </a:p>
        </p:txBody>
      </p:sp>
      <p:pic>
        <p:nvPicPr>
          <p:cNvPr id="2867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95487"/>
            <a:ext cx="4826000" cy="387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678" name="Text Box 5"/>
          <p:cNvSpPr txBox="1">
            <a:spLocks noChangeArrowheads="1"/>
          </p:cNvSpPr>
          <p:nvPr/>
        </p:nvSpPr>
        <p:spPr bwMode="auto">
          <a:xfrm>
            <a:off x="5705475" y="2047875"/>
            <a:ext cx="2828925" cy="246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spcBef>
                <a:spcPts val="1125"/>
              </a:spcBef>
              <a:buClrTx/>
              <a:buFontTx/>
              <a:buNone/>
            </a:pPr>
            <a:r>
              <a:rPr lang="zh-CN" altLang="zh-CN" sz="2200" dirty="0">
                <a:solidFill>
                  <a:srgbClr val="000000"/>
                </a:solidFill>
                <a:latin typeface="黑体" pitchFamily="49" charset="-122"/>
              </a:rPr>
              <a:t>链向</a:t>
            </a:r>
            <a:r>
              <a:rPr lang="zh-CN" altLang="zh-CN" sz="2200" dirty="0">
                <a:solidFill>
                  <a:srgbClr val="993366"/>
                </a:solidFill>
                <a:latin typeface="黑体" pitchFamily="49" charset="-122"/>
              </a:rPr>
              <a:t>网页</a:t>
            </a:r>
            <a:r>
              <a:rPr lang="en-US" altLang="zh-CN" sz="2200" dirty="0">
                <a:solidFill>
                  <a:srgbClr val="993366"/>
                </a:solidFill>
                <a:latin typeface="黑体" pitchFamily="49" charset="-122"/>
              </a:rPr>
              <a:t>E</a:t>
            </a:r>
            <a:r>
              <a:rPr lang="zh-CN" altLang="zh-CN" sz="2200" dirty="0">
                <a:solidFill>
                  <a:srgbClr val="993366"/>
                </a:solidFill>
                <a:latin typeface="黑体" pitchFamily="49" charset="-122"/>
              </a:rPr>
              <a:t>的链接远远</a:t>
            </a:r>
            <a:r>
              <a:rPr lang="zh-CN" altLang="en-US" sz="2200" dirty="0">
                <a:solidFill>
                  <a:srgbClr val="993366"/>
                </a:solidFill>
                <a:latin typeface="黑体" pitchFamily="49" charset="-122"/>
              </a:rPr>
              <a:t>多</a:t>
            </a:r>
            <a:r>
              <a:rPr lang="zh-CN" altLang="zh-CN" sz="2200" dirty="0">
                <a:solidFill>
                  <a:srgbClr val="993366"/>
                </a:solidFill>
                <a:latin typeface="黑体" pitchFamily="49" charset="-122"/>
              </a:rPr>
              <a:t>于链向网页</a:t>
            </a:r>
            <a:r>
              <a:rPr lang="en-US" altLang="zh-CN" sz="2200" dirty="0">
                <a:solidFill>
                  <a:srgbClr val="993366"/>
                </a:solidFill>
                <a:latin typeface="黑体" pitchFamily="49" charset="-122"/>
              </a:rPr>
              <a:t>C</a:t>
            </a:r>
            <a:r>
              <a:rPr lang="zh-CN" altLang="zh-CN" sz="2200" dirty="0">
                <a:solidFill>
                  <a:srgbClr val="993366"/>
                </a:solidFill>
                <a:latin typeface="黑体" pitchFamily="49" charset="-122"/>
              </a:rPr>
              <a:t>的链接</a:t>
            </a:r>
            <a:r>
              <a:rPr lang="zh-CN" altLang="zh-CN" sz="2200" dirty="0">
                <a:solidFill>
                  <a:srgbClr val="000000"/>
                </a:solidFill>
                <a:latin typeface="黑体" pitchFamily="49" charset="-122"/>
              </a:rPr>
              <a:t>，但是网页</a:t>
            </a:r>
            <a:r>
              <a:rPr lang="en-US" altLang="zh-CN" sz="2200" dirty="0">
                <a:solidFill>
                  <a:srgbClr val="993366"/>
                </a:solidFill>
                <a:latin typeface="黑体" pitchFamily="49" charset="-122"/>
              </a:rPr>
              <a:t>C</a:t>
            </a:r>
            <a:r>
              <a:rPr lang="zh-CN" altLang="zh-CN" sz="2200" dirty="0">
                <a:solidFill>
                  <a:srgbClr val="993366"/>
                </a:solidFill>
                <a:latin typeface="黑体" pitchFamily="49" charset="-122"/>
              </a:rPr>
              <a:t>的重要性</a:t>
            </a:r>
            <a:r>
              <a:rPr lang="zh-CN" altLang="zh-CN" sz="2200" dirty="0">
                <a:solidFill>
                  <a:srgbClr val="000000"/>
                </a:solidFill>
                <a:latin typeface="黑体" pitchFamily="49" charset="-122"/>
              </a:rPr>
              <a:t>却</a:t>
            </a:r>
            <a:r>
              <a:rPr lang="zh-CN" altLang="zh-CN" sz="2200" dirty="0">
                <a:solidFill>
                  <a:srgbClr val="993366"/>
                </a:solidFill>
                <a:latin typeface="黑体" pitchFamily="49" charset="-122"/>
              </a:rPr>
              <a:t>大于网页</a:t>
            </a:r>
            <a:r>
              <a:rPr lang="en-US" altLang="zh-CN" sz="2200" dirty="0">
                <a:solidFill>
                  <a:srgbClr val="993366"/>
                </a:solidFill>
                <a:latin typeface="黑体" pitchFamily="49" charset="-122"/>
              </a:rPr>
              <a:t>E</a:t>
            </a:r>
            <a:r>
              <a:rPr lang="zh-CN" altLang="zh-CN" sz="2200" dirty="0">
                <a:solidFill>
                  <a:srgbClr val="000000"/>
                </a:solidFill>
                <a:latin typeface="黑体" pitchFamily="49" charset="-122"/>
              </a:rPr>
              <a:t>。这是</a:t>
            </a:r>
            <a:r>
              <a:rPr lang="zh-CN" altLang="zh-CN" sz="2200" dirty="0" smtClean="0">
                <a:solidFill>
                  <a:srgbClr val="000000"/>
                </a:solidFill>
                <a:latin typeface="黑体" pitchFamily="49" charset="-122"/>
              </a:rPr>
              <a:t>因为</a:t>
            </a:r>
            <a:r>
              <a:rPr lang="zh-CN" altLang="zh-CN" sz="2200" dirty="0">
                <a:solidFill>
                  <a:srgbClr val="000000"/>
                </a:solidFill>
                <a:latin typeface="黑体" pitchFamily="49" charset="-122"/>
              </a:rPr>
              <a:t>网页</a:t>
            </a:r>
            <a:r>
              <a:rPr lang="en-US" altLang="zh-CN" sz="2200" dirty="0">
                <a:solidFill>
                  <a:srgbClr val="000000"/>
                </a:solidFill>
                <a:latin typeface="黑体" pitchFamily="49" charset="-122"/>
              </a:rPr>
              <a:t>C</a:t>
            </a:r>
            <a:r>
              <a:rPr lang="zh-CN" altLang="zh-CN" sz="2200" dirty="0">
                <a:solidFill>
                  <a:srgbClr val="000000"/>
                </a:solidFill>
                <a:latin typeface="黑体" pitchFamily="49" charset="-122"/>
              </a:rPr>
              <a:t>被网页</a:t>
            </a:r>
            <a:r>
              <a:rPr lang="en-US" altLang="zh-CN" sz="2200" dirty="0">
                <a:solidFill>
                  <a:srgbClr val="000000"/>
                </a:solidFill>
                <a:latin typeface="黑体" pitchFamily="49" charset="-122"/>
              </a:rPr>
              <a:t>B</a:t>
            </a:r>
            <a:r>
              <a:rPr lang="zh-CN" altLang="zh-CN" sz="2200" dirty="0">
                <a:solidFill>
                  <a:srgbClr val="000000"/>
                </a:solidFill>
                <a:latin typeface="黑体" pitchFamily="49" charset="-122"/>
              </a:rPr>
              <a:t>所链接，而网页</a:t>
            </a:r>
            <a:r>
              <a:rPr lang="en-US" altLang="zh-CN" sz="2200" dirty="0">
                <a:solidFill>
                  <a:srgbClr val="993366"/>
                </a:solidFill>
                <a:latin typeface="黑体" pitchFamily="49" charset="-122"/>
              </a:rPr>
              <a:t>B</a:t>
            </a:r>
            <a:r>
              <a:rPr lang="zh-CN" altLang="zh-CN" sz="2200" dirty="0">
                <a:solidFill>
                  <a:srgbClr val="993366"/>
                </a:solidFill>
                <a:latin typeface="黑体" pitchFamily="49" charset="-122"/>
              </a:rPr>
              <a:t>有很高的重要性</a:t>
            </a:r>
            <a:r>
              <a:rPr lang="zh-CN" altLang="zh-CN" sz="2200" dirty="0">
                <a:solidFill>
                  <a:srgbClr val="000000"/>
                </a:solidFill>
                <a:latin typeface="黑体" pitchFamily="49" charset="-122"/>
              </a:rPr>
              <a:t>。</a:t>
            </a:r>
          </a:p>
        </p:txBody>
      </p:sp>
    </p:spTree>
    <p:extLst>
      <p:ext uri="{BB962C8B-B14F-4D97-AF65-F5344CB8AC3E}">
        <p14:creationId xmlns:p14="http://schemas.microsoft.com/office/powerpoint/2010/main" val="7754609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457200" y="1295400"/>
            <a:ext cx="8229600" cy="447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9725" indent="-336550"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1pPr>
            <a:lvl2pPr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2pPr>
            <a:lvl3pPr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3pPr>
            <a:lvl4pPr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4pPr>
            <a:lvl5pPr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9pPr>
          </a:lstStyle>
          <a:p>
            <a:pPr eaLnBrk="1" hangingPunct="1">
              <a:lnSpc>
                <a:spcPct val="150000"/>
              </a:lnSpc>
              <a:spcBef>
                <a:spcPts val="800"/>
              </a:spcBef>
              <a:buClr>
                <a:srgbClr val="00007D"/>
              </a:buClr>
              <a:buFont typeface="Wingdings" pitchFamily="2" charset="2"/>
              <a:buChar char=""/>
            </a:pPr>
            <a:r>
              <a:rPr lang="zh-CN" altLang="zh-CN" sz="3200" dirty="0" smtClean="0">
                <a:solidFill>
                  <a:srgbClr val="000000"/>
                </a:solidFill>
                <a:latin typeface="黑体" pitchFamily="49" charset="-122"/>
              </a:rPr>
              <a:t>背景</a:t>
            </a:r>
            <a:r>
              <a:rPr lang="zh-CN" altLang="zh-CN" sz="3200" dirty="0">
                <a:solidFill>
                  <a:srgbClr val="000000"/>
                </a:solidFill>
                <a:latin typeface="黑体" pitchFamily="49" charset="-122"/>
              </a:rPr>
              <a:t>介绍</a:t>
            </a:r>
          </a:p>
          <a:p>
            <a:pPr eaLnBrk="1" hangingPunct="1">
              <a:lnSpc>
                <a:spcPct val="150000"/>
              </a:lnSpc>
              <a:spcBef>
                <a:spcPts val="800"/>
              </a:spcBef>
              <a:buClr>
                <a:srgbClr val="00007D"/>
              </a:buClr>
              <a:buFont typeface="Wingdings" pitchFamily="2" charset="2"/>
              <a:buChar char=""/>
            </a:pPr>
            <a:r>
              <a:rPr lang="en-US" altLang="zh-CN" sz="3200" dirty="0">
                <a:solidFill>
                  <a:srgbClr val="000000"/>
                </a:solidFill>
                <a:latin typeface="黑体" pitchFamily="49" charset="-122"/>
              </a:rPr>
              <a:t>Google</a:t>
            </a:r>
            <a:r>
              <a:rPr lang="zh-CN" altLang="zh-CN" sz="3200" dirty="0">
                <a:solidFill>
                  <a:srgbClr val="000000"/>
                </a:solidFill>
                <a:latin typeface="黑体" pitchFamily="49" charset="-122"/>
              </a:rPr>
              <a:t>的网页排序</a:t>
            </a:r>
          </a:p>
          <a:p>
            <a:pPr eaLnBrk="1" hangingPunct="1">
              <a:lnSpc>
                <a:spcPct val="150000"/>
              </a:lnSpc>
              <a:spcBef>
                <a:spcPts val="800"/>
              </a:spcBef>
              <a:buClr>
                <a:srgbClr val="00007D"/>
              </a:buClr>
              <a:buFont typeface="Wingdings" pitchFamily="2" charset="2"/>
              <a:buChar char=""/>
            </a:pPr>
            <a:r>
              <a:rPr lang="en-US" altLang="zh-CN" sz="3200" dirty="0" smtClean="0">
                <a:solidFill>
                  <a:srgbClr val="993366"/>
                </a:solidFill>
                <a:latin typeface="黑体" pitchFamily="49" charset="-122"/>
              </a:rPr>
              <a:t>PageRank</a:t>
            </a:r>
            <a:r>
              <a:rPr lang="zh-CN" altLang="zh-CN" sz="3200" dirty="0" smtClean="0">
                <a:solidFill>
                  <a:srgbClr val="993366"/>
                </a:solidFill>
                <a:latin typeface="黑体" pitchFamily="49" charset="-122"/>
              </a:rPr>
              <a:t>模型</a:t>
            </a:r>
            <a:endParaRPr lang="zh-CN" altLang="zh-CN" sz="3200" dirty="0">
              <a:solidFill>
                <a:srgbClr val="993366"/>
              </a:solidFill>
              <a:latin typeface="黑体" pitchFamily="49" charset="-122"/>
            </a:endParaRPr>
          </a:p>
          <a:p>
            <a:pPr eaLnBrk="1" hangingPunct="1">
              <a:lnSpc>
                <a:spcPct val="150000"/>
              </a:lnSpc>
              <a:spcBef>
                <a:spcPts val="800"/>
              </a:spcBef>
              <a:buClr>
                <a:srgbClr val="00007D"/>
              </a:buClr>
              <a:buFont typeface="Wingdings" pitchFamily="2" charset="2"/>
              <a:buChar char=""/>
            </a:pPr>
            <a:r>
              <a:rPr lang="en-US" altLang="zh-CN" sz="3200" dirty="0">
                <a:solidFill>
                  <a:srgbClr val="000000"/>
                </a:solidFill>
                <a:latin typeface="黑体" pitchFamily="49" charset="-122"/>
              </a:rPr>
              <a:t>PageRank</a:t>
            </a:r>
            <a:r>
              <a:rPr lang="zh-CN" altLang="zh-CN" sz="3200" dirty="0">
                <a:solidFill>
                  <a:srgbClr val="000000"/>
                </a:solidFill>
                <a:latin typeface="黑体" pitchFamily="49" charset="-122"/>
              </a:rPr>
              <a:t>随机浏览模型</a:t>
            </a:r>
            <a:endParaRPr lang="zh-CN" altLang="en-US" sz="3200" dirty="0">
              <a:solidFill>
                <a:srgbClr val="000000"/>
              </a:solidFill>
              <a:latin typeface="黑体" pitchFamily="49" charset="-122"/>
            </a:endParaRPr>
          </a:p>
          <a:p>
            <a:pPr eaLnBrk="1" hangingPunct="1">
              <a:lnSpc>
                <a:spcPct val="150000"/>
              </a:lnSpc>
              <a:spcBef>
                <a:spcPts val="800"/>
              </a:spcBef>
              <a:buClr>
                <a:srgbClr val="00007D"/>
              </a:buClr>
              <a:buFont typeface="Wingdings" pitchFamily="2" charset="2"/>
              <a:buChar char=""/>
            </a:pPr>
            <a:r>
              <a:rPr lang="en-US" altLang="zh-CN" sz="3200" dirty="0">
                <a:solidFill>
                  <a:srgbClr val="000000"/>
                </a:solidFill>
                <a:latin typeface="黑体" pitchFamily="49" charset="-122"/>
              </a:rPr>
              <a:t>PageRank</a:t>
            </a:r>
            <a:r>
              <a:rPr lang="zh-CN" altLang="en-US" sz="3200" dirty="0">
                <a:solidFill>
                  <a:srgbClr val="000000"/>
                </a:solidFill>
                <a:latin typeface="黑体" pitchFamily="49" charset="-122"/>
              </a:rPr>
              <a:t>的计算</a:t>
            </a:r>
            <a:endParaRPr lang="zh-CN" altLang="zh-CN" sz="3200" dirty="0">
              <a:solidFill>
                <a:srgbClr val="000000"/>
              </a:solidFill>
              <a:latin typeface="黑体" pitchFamily="49" charset="-122"/>
            </a:endParaRPr>
          </a:p>
          <a:p>
            <a:pPr eaLnBrk="1" hangingPunct="1">
              <a:spcBef>
                <a:spcPts val="800"/>
              </a:spcBef>
              <a:buClrTx/>
              <a:buFontTx/>
              <a:buNone/>
            </a:pPr>
            <a:endParaRPr lang="en-US" altLang="zh-CN" sz="3200" dirty="0">
              <a:solidFill>
                <a:srgbClr val="000000"/>
              </a:solidFill>
              <a:latin typeface="黑体" pitchFamily="49" charset="-122"/>
            </a:endParaRPr>
          </a:p>
          <a:p>
            <a:pPr eaLnBrk="1" hangingPunct="1">
              <a:spcBef>
                <a:spcPts val="800"/>
              </a:spcBef>
              <a:buClrTx/>
              <a:buFontTx/>
              <a:buNone/>
            </a:pPr>
            <a:endParaRPr lang="zh-CN" altLang="en-GB" sz="3200" dirty="0">
              <a:solidFill>
                <a:srgbClr val="000000"/>
              </a:solidFill>
              <a:latin typeface="黑体" pitchFamily="49" charset="-122"/>
              <a:ea typeface="宋体" pitchFamily="2" charset="-122"/>
            </a:endParaRPr>
          </a:p>
          <a:p>
            <a:pPr eaLnBrk="1" hangingPunct="1">
              <a:spcBef>
                <a:spcPts val="800"/>
              </a:spcBef>
              <a:buClrTx/>
              <a:buFontTx/>
              <a:buNone/>
            </a:pPr>
            <a:endParaRPr lang="en-US" altLang="zh-CN" sz="3200" dirty="0">
              <a:solidFill>
                <a:srgbClr val="000000"/>
              </a:solidFill>
              <a:ea typeface="宋体" pitchFamily="2" charset="-122"/>
            </a:endParaRPr>
          </a:p>
          <a:p>
            <a:pPr eaLnBrk="1" hangingPunct="1">
              <a:spcBef>
                <a:spcPts val="800"/>
              </a:spcBef>
              <a:buClrTx/>
              <a:buFontTx/>
              <a:buNone/>
            </a:pPr>
            <a:endParaRPr lang="en-US" altLang="zh-CN" sz="3200" dirty="0">
              <a:solidFill>
                <a:srgbClr val="000000"/>
              </a:solidFill>
              <a:ea typeface="宋体" pitchFamily="2" charset="-122"/>
            </a:endParaRPr>
          </a:p>
          <a:p>
            <a:pPr eaLnBrk="1" hangingPunct="1">
              <a:spcBef>
                <a:spcPts val="800"/>
              </a:spcBef>
              <a:buClrTx/>
              <a:buFontTx/>
              <a:buNone/>
            </a:pPr>
            <a:endParaRPr lang="en-US" altLang="zh-CN" sz="3200" dirty="0">
              <a:solidFill>
                <a:srgbClr val="000000"/>
              </a:solidFill>
              <a:ea typeface="宋体" pitchFamily="2" charset="-122"/>
            </a:endParaRPr>
          </a:p>
        </p:txBody>
      </p:sp>
    </p:spTree>
    <p:extLst>
      <p:ext uri="{BB962C8B-B14F-4D97-AF65-F5344CB8AC3E}">
        <p14:creationId xmlns:p14="http://schemas.microsoft.com/office/powerpoint/2010/main" val="1157024061"/>
      </p:ext>
    </p:extLst>
  </p:cSld>
  <p:clrMapOvr>
    <a:masterClrMapping/>
  </p:clrMapOvr>
  <p:transition advTm="17408"/>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
          <p:cNvSpPr txBox="1">
            <a:spLocks noChangeArrowheads="1"/>
          </p:cNvSpPr>
          <p:nvPr/>
        </p:nvSpPr>
        <p:spPr bwMode="auto">
          <a:xfrm>
            <a:off x="571500" y="571500"/>
            <a:ext cx="792956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274638" indent="-269875" eaLnBrk="0" hangingPunct="0">
              <a:tabLst>
                <a:tab pos="274638" algn="l"/>
                <a:tab pos="731838" algn="l"/>
                <a:tab pos="1189038" algn="l"/>
                <a:tab pos="1646238" algn="l"/>
                <a:tab pos="2103438" algn="l"/>
                <a:tab pos="2560638" algn="l"/>
                <a:tab pos="3017838" algn="l"/>
                <a:tab pos="3475038" algn="l"/>
                <a:tab pos="3932238" algn="l"/>
                <a:tab pos="4389438" algn="l"/>
                <a:tab pos="4846638" algn="l"/>
                <a:tab pos="5303838" algn="l"/>
                <a:tab pos="5761038" algn="l"/>
                <a:tab pos="6218238" algn="l"/>
                <a:tab pos="6675438" algn="l"/>
                <a:tab pos="7132638" algn="l"/>
                <a:tab pos="7589838" algn="l"/>
                <a:tab pos="8047038" algn="l"/>
                <a:tab pos="8504238" algn="l"/>
                <a:tab pos="8961438" algn="l"/>
                <a:tab pos="9418638" algn="l"/>
              </a:tabLst>
              <a:defRPr>
                <a:solidFill>
                  <a:schemeClr val="bg1"/>
                </a:solidFill>
                <a:latin typeface="Arial" pitchFamily="34" charset="0"/>
                <a:ea typeface="黑体" pitchFamily="49" charset="-122"/>
              </a:defRPr>
            </a:lvl1pPr>
            <a:lvl2pPr eaLnBrk="0" hangingPunct="0">
              <a:tabLst>
                <a:tab pos="274638" algn="l"/>
                <a:tab pos="731838" algn="l"/>
                <a:tab pos="1189038" algn="l"/>
                <a:tab pos="1646238" algn="l"/>
                <a:tab pos="2103438" algn="l"/>
                <a:tab pos="2560638" algn="l"/>
                <a:tab pos="3017838" algn="l"/>
                <a:tab pos="3475038" algn="l"/>
                <a:tab pos="3932238" algn="l"/>
                <a:tab pos="4389438" algn="l"/>
                <a:tab pos="4846638" algn="l"/>
                <a:tab pos="5303838" algn="l"/>
                <a:tab pos="5761038" algn="l"/>
                <a:tab pos="6218238" algn="l"/>
                <a:tab pos="6675438" algn="l"/>
                <a:tab pos="7132638" algn="l"/>
                <a:tab pos="7589838" algn="l"/>
                <a:tab pos="8047038" algn="l"/>
                <a:tab pos="8504238" algn="l"/>
                <a:tab pos="8961438" algn="l"/>
                <a:tab pos="9418638" algn="l"/>
              </a:tabLst>
              <a:defRPr>
                <a:solidFill>
                  <a:schemeClr val="bg1"/>
                </a:solidFill>
                <a:latin typeface="Arial" pitchFamily="34" charset="0"/>
                <a:ea typeface="黑体" pitchFamily="49" charset="-122"/>
              </a:defRPr>
            </a:lvl2pPr>
            <a:lvl3pPr eaLnBrk="0" hangingPunct="0">
              <a:tabLst>
                <a:tab pos="274638" algn="l"/>
                <a:tab pos="731838" algn="l"/>
                <a:tab pos="1189038" algn="l"/>
                <a:tab pos="1646238" algn="l"/>
                <a:tab pos="2103438" algn="l"/>
                <a:tab pos="2560638" algn="l"/>
                <a:tab pos="3017838" algn="l"/>
                <a:tab pos="3475038" algn="l"/>
                <a:tab pos="3932238" algn="l"/>
                <a:tab pos="4389438" algn="l"/>
                <a:tab pos="4846638" algn="l"/>
                <a:tab pos="5303838" algn="l"/>
                <a:tab pos="5761038" algn="l"/>
                <a:tab pos="6218238" algn="l"/>
                <a:tab pos="6675438" algn="l"/>
                <a:tab pos="7132638" algn="l"/>
                <a:tab pos="7589838" algn="l"/>
                <a:tab pos="8047038" algn="l"/>
                <a:tab pos="8504238" algn="l"/>
                <a:tab pos="8961438" algn="l"/>
                <a:tab pos="9418638" algn="l"/>
              </a:tabLst>
              <a:defRPr>
                <a:solidFill>
                  <a:schemeClr val="bg1"/>
                </a:solidFill>
                <a:latin typeface="Arial" pitchFamily="34" charset="0"/>
                <a:ea typeface="黑体" pitchFamily="49" charset="-122"/>
              </a:defRPr>
            </a:lvl3pPr>
            <a:lvl4pPr eaLnBrk="0" hangingPunct="0">
              <a:tabLst>
                <a:tab pos="274638" algn="l"/>
                <a:tab pos="731838" algn="l"/>
                <a:tab pos="1189038" algn="l"/>
                <a:tab pos="1646238" algn="l"/>
                <a:tab pos="2103438" algn="l"/>
                <a:tab pos="2560638" algn="l"/>
                <a:tab pos="3017838" algn="l"/>
                <a:tab pos="3475038" algn="l"/>
                <a:tab pos="3932238" algn="l"/>
                <a:tab pos="4389438" algn="l"/>
                <a:tab pos="4846638" algn="l"/>
                <a:tab pos="5303838" algn="l"/>
                <a:tab pos="5761038" algn="l"/>
                <a:tab pos="6218238" algn="l"/>
                <a:tab pos="6675438" algn="l"/>
                <a:tab pos="7132638" algn="l"/>
                <a:tab pos="7589838" algn="l"/>
                <a:tab pos="8047038" algn="l"/>
                <a:tab pos="8504238" algn="l"/>
                <a:tab pos="8961438" algn="l"/>
                <a:tab pos="9418638" algn="l"/>
              </a:tabLst>
              <a:defRPr>
                <a:solidFill>
                  <a:schemeClr val="bg1"/>
                </a:solidFill>
                <a:latin typeface="Arial" pitchFamily="34" charset="0"/>
                <a:ea typeface="黑体" pitchFamily="49" charset="-122"/>
              </a:defRPr>
            </a:lvl4pPr>
            <a:lvl5pPr eaLnBrk="0" hangingPunct="0">
              <a:tabLst>
                <a:tab pos="274638" algn="l"/>
                <a:tab pos="731838" algn="l"/>
                <a:tab pos="1189038" algn="l"/>
                <a:tab pos="1646238" algn="l"/>
                <a:tab pos="2103438" algn="l"/>
                <a:tab pos="2560638" algn="l"/>
                <a:tab pos="3017838" algn="l"/>
                <a:tab pos="3475038" algn="l"/>
                <a:tab pos="3932238" algn="l"/>
                <a:tab pos="4389438" algn="l"/>
                <a:tab pos="4846638" algn="l"/>
                <a:tab pos="5303838" algn="l"/>
                <a:tab pos="5761038" algn="l"/>
                <a:tab pos="6218238" algn="l"/>
                <a:tab pos="6675438" algn="l"/>
                <a:tab pos="7132638" algn="l"/>
                <a:tab pos="7589838" algn="l"/>
                <a:tab pos="8047038" algn="l"/>
                <a:tab pos="8504238" algn="l"/>
                <a:tab pos="8961438" algn="l"/>
                <a:tab pos="9418638"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274638" algn="l"/>
                <a:tab pos="731838" algn="l"/>
                <a:tab pos="1189038" algn="l"/>
                <a:tab pos="1646238" algn="l"/>
                <a:tab pos="2103438" algn="l"/>
                <a:tab pos="2560638" algn="l"/>
                <a:tab pos="3017838" algn="l"/>
                <a:tab pos="3475038" algn="l"/>
                <a:tab pos="3932238" algn="l"/>
                <a:tab pos="4389438" algn="l"/>
                <a:tab pos="4846638" algn="l"/>
                <a:tab pos="5303838" algn="l"/>
                <a:tab pos="5761038" algn="l"/>
                <a:tab pos="6218238" algn="l"/>
                <a:tab pos="6675438" algn="l"/>
                <a:tab pos="7132638" algn="l"/>
                <a:tab pos="7589838" algn="l"/>
                <a:tab pos="8047038" algn="l"/>
                <a:tab pos="8504238" algn="l"/>
                <a:tab pos="8961438" algn="l"/>
                <a:tab pos="9418638"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274638" algn="l"/>
                <a:tab pos="731838" algn="l"/>
                <a:tab pos="1189038" algn="l"/>
                <a:tab pos="1646238" algn="l"/>
                <a:tab pos="2103438" algn="l"/>
                <a:tab pos="2560638" algn="l"/>
                <a:tab pos="3017838" algn="l"/>
                <a:tab pos="3475038" algn="l"/>
                <a:tab pos="3932238" algn="l"/>
                <a:tab pos="4389438" algn="l"/>
                <a:tab pos="4846638" algn="l"/>
                <a:tab pos="5303838" algn="l"/>
                <a:tab pos="5761038" algn="l"/>
                <a:tab pos="6218238" algn="l"/>
                <a:tab pos="6675438" algn="l"/>
                <a:tab pos="7132638" algn="l"/>
                <a:tab pos="7589838" algn="l"/>
                <a:tab pos="8047038" algn="l"/>
                <a:tab pos="8504238" algn="l"/>
                <a:tab pos="8961438" algn="l"/>
                <a:tab pos="9418638"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274638" algn="l"/>
                <a:tab pos="731838" algn="l"/>
                <a:tab pos="1189038" algn="l"/>
                <a:tab pos="1646238" algn="l"/>
                <a:tab pos="2103438" algn="l"/>
                <a:tab pos="2560638" algn="l"/>
                <a:tab pos="3017838" algn="l"/>
                <a:tab pos="3475038" algn="l"/>
                <a:tab pos="3932238" algn="l"/>
                <a:tab pos="4389438" algn="l"/>
                <a:tab pos="4846638" algn="l"/>
                <a:tab pos="5303838" algn="l"/>
                <a:tab pos="5761038" algn="l"/>
                <a:tab pos="6218238" algn="l"/>
                <a:tab pos="6675438" algn="l"/>
                <a:tab pos="7132638" algn="l"/>
                <a:tab pos="7589838" algn="l"/>
                <a:tab pos="8047038" algn="l"/>
                <a:tab pos="8504238" algn="l"/>
                <a:tab pos="8961438" algn="l"/>
                <a:tab pos="9418638"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274638" algn="l"/>
                <a:tab pos="731838" algn="l"/>
                <a:tab pos="1189038" algn="l"/>
                <a:tab pos="1646238" algn="l"/>
                <a:tab pos="2103438" algn="l"/>
                <a:tab pos="2560638" algn="l"/>
                <a:tab pos="3017838" algn="l"/>
                <a:tab pos="3475038" algn="l"/>
                <a:tab pos="3932238" algn="l"/>
                <a:tab pos="4389438" algn="l"/>
                <a:tab pos="4846638" algn="l"/>
                <a:tab pos="5303838" algn="l"/>
                <a:tab pos="5761038" algn="l"/>
                <a:tab pos="6218238" algn="l"/>
                <a:tab pos="6675438" algn="l"/>
                <a:tab pos="7132638" algn="l"/>
                <a:tab pos="7589838" algn="l"/>
                <a:tab pos="8047038" algn="l"/>
                <a:tab pos="8504238" algn="l"/>
                <a:tab pos="8961438" algn="l"/>
                <a:tab pos="9418638" algn="l"/>
              </a:tabLst>
              <a:defRPr>
                <a:solidFill>
                  <a:schemeClr val="bg1"/>
                </a:solidFill>
                <a:latin typeface="Arial" pitchFamily="34" charset="0"/>
                <a:ea typeface="黑体" pitchFamily="49" charset="-122"/>
              </a:defRPr>
            </a:lvl9pPr>
          </a:lstStyle>
          <a:p>
            <a:pPr marL="0" lvl="1" indent="0" eaLnBrk="1" hangingPunct="1">
              <a:spcBef>
                <a:spcPts val="1800"/>
              </a:spcBef>
              <a:buClrTx/>
              <a:buFontTx/>
              <a:buNone/>
            </a:pPr>
            <a:r>
              <a:rPr lang="en-US" altLang="zh-CN" sz="2800" dirty="0" smtClean="0">
                <a:solidFill>
                  <a:srgbClr val="000000"/>
                </a:solidFill>
                <a:latin typeface="黑体" pitchFamily="49" charset="-122"/>
              </a:rPr>
              <a:t>    </a:t>
            </a:r>
            <a:endParaRPr lang="en-US" altLang="zh-CN" sz="2800" dirty="0">
              <a:solidFill>
                <a:srgbClr val="000000"/>
              </a:solidFill>
              <a:latin typeface="黑体" pitchFamily="49" charset="-122"/>
            </a:endParaRPr>
          </a:p>
          <a:p>
            <a:pPr marL="0" lvl="1" indent="0" eaLnBrk="1" hangingPunct="1">
              <a:spcBef>
                <a:spcPts val="1800"/>
              </a:spcBef>
              <a:buClrTx/>
              <a:buFontTx/>
              <a:buNone/>
            </a:pPr>
            <a:r>
              <a:rPr lang="en-US" altLang="zh-CN" sz="2800" dirty="0">
                <a:solidFill>
                  <a:srgbClr val="000000"/>
                </a:solidFill>
                <a:latin typeface="黑体" pitchFamily="49" charset="-122"/>
              </a:rPr>
              <a:t>    </a:t>
            </a:r>
            <a:r>
              <a:rPr lang="en-US" altLang="zh-CN" sz="2400" dirty="0">
                <a:solidFill>
                  <a:srgbClr val="FF0000"/>
                </a:solidFill>
                <a:latin typeface="黑体" pitchFamily="49" charset="-122"/>
              </a:rPr>
              <a:t>PageRank</a:t>
            </a:r>
            <a:r>
              <a:rPr lang="zh-CN" altLang="zh-CN" sz="2400" dirty="0">
                <a:solidFill>
                  <a:srgbClr val="FF0000"/>
                </a:solidFill>
                <a:latin typeface="黑体" pitchFamily="49" charset="-122"/>
              </a:rPr>
              <a:t>是一种在搜索引擎中根据网页之间相互的链接关系计算网页排名的技术。</a:t>
            </a:r>
          </a:p>
          <a:p>
            <a:pPr marL="0" lvl="1" indent="0" eaLnBrk="1" hangingPunct="1">
              <a:spcBef>
                <a:spcPts val="1800"/>
              </a:spcBef>
              <a:buClrTx/>
              <a:buFontTx/>
              <a:buNone/>
            </a:pPr>
            <a:r>
              <a:rPr lang="en-US" altLang="zh-CN" sz="2400" dirty="0">
                <a:solidFill>
                  <a:srgbClr val="000000"/>
                </a:solidFill>
                <a:latin typeface="黑体" pitchFamily="49" charset="-122"/>
              </a:rPr>
              <a:t>    PageRank</a:t>
            </a:r>
            <a:r>
              <a:rPr lang="zh-CN" altLang="zh-CN" sz="2400" dirty="0">
                <a:solidFill>
                  <a:srgbClr val="000000"/>
                </a:solidFill>
                <a:latin typeface="黑体" pitchFamily="49" charset="-122"/>
              </a:rPr>
              <a:t>是</a:t>
            </a:r>
            <a:r>
              <a:rPr lang="en-US" altLang="zh-CN" sz="2400" dirty="0">
                <a:solidFill>
                  <a:srgbClr val="000000"/>
                </a:solidFill>
                <a:latin typeface="黑体" pitchFamily="49" charset="-122"/>
              </a:rPr>
              <a:t>Google</a:t>
            </a:r>
            <a:r>
              <a:rPr lang="zh-CN" altLang="zh-CN" sz="2400" dirty="0">
                <a:solidFill>
                  <a:srgbClr val="000000"/>
                </a:solidFill>
                <a:latin typeface="黑体" pitchFamily="49" charset="-122"/>
              </a:rPr>
              <a:t>用来标识网页的等级或重要性的一种方法。其级别从</a:t>
            </a:r>
            <a:r>
              <a:rPr lang="en-US" altLang="zh-CN" sz="2400" dirty="0">
                <a:solidFill>
                  <a:srgbClr val="990099"/>
                </a:solidFill>
                <a:latin typeface="黑体" pitchFamily="49" charset="-122"/>
              </a:rPr>
              <a:t>1</a:t>
            </a:r>
            <a:r>
              <a:rPr lang="zh-CN" altLang="zh-CN" sz="2400" dirty="0">
                <a:solidFill>
                  <a:srgbClr val="990099"/>
                </a:solidFill>
                <a:latin typeface="黑体" pitchFamily="49" charset="-122"/>
              </a:rPr>
              <a:t>到</a:t>
            </a:r>
            <a:r>
              <a:rPr lang="en-US" altLang="zh-CN" sz="2400" dirty="0">
                <a:solidFill>
                  <a:srgbClr val="990099"/>
                </a:solidFill>
                <a:latin typeface="黑体" pitchFamily="49" charset="-122"/>
              </a:rPr>
              <a:t>10</a:t>
            </a:r>
            <a:r>
              <a:rPr lang="zh-CN" altLang="zh-CN" sz="2400" dirty="0">
                <a:solidFill>
                  <a:srgbClr val="990099"/>
                </a:solidFill>
                <a:latin typeface="黑体" pitchFamily="49" charset="-122"/>
              </a:rPr>
              <a:t>级</a:t>
            </a:r>
            <a:r>
              <a:rPr lang="zh-CN" altLang="zh-CN" sz="2400" dirty="0">
                <a:solidFill>
                  <a:srgbClr val="000000"/>
                </a:solidFill>
                <a:latin typeface="黑体" pitchFamily="49" charset="-122"/>
              </a:rPr>
              <a:t>，</a:t>
            </a:r>
            <a:r>
              <a:rPr lang="en-US" altLang="zh-CN" sz="2400" dirty="0">
                <a:solidFill>
                  <a:srgbClr val="000000"/>
                </a:solidFill>
                <a:latin typeface="黑体" pitchFamily="49" charset="-122"/>
              </a:rPr>
              <a:t>PR</a:t>
            </a:r>
            <a:r>
              <a:rPr lang="zh-CN" altLang="zh-CN" sz="2400" dirty="0">
                <a:solidFill>
                  <a:srgbClr val="000000"/>
                </a:solidFill>
                <a:latin typeface="黑体" pitchFamily="49" charset="-122"/>
              </a:rPr>
              <a:t>值越高说明该网页越受欢迎（越重要）。</a:t>
            </a:r>
            <a:endParaRPr lang="zh-CN" altLang="en-US" sz="2400" dirty="0">
              <a:solidFill>
                <a:srgbClr val="000000"/>
              </a:solidFill>
              <a:latin typeface="黑体" pitchFamily="49" charset="-122"/>
            </a:endParaRPr>
          </a:p>
          <a:p>
            <a:pPr marL="0" lvl="1" indent="0" eaLnBrk="1" hangingPunct="1">
              <a:spcBef>
                <a:spcPts val="1800"/>
              </a:spcBef>
              <a:buClrTx/>
              <a:buFontTx/>
              <a:buNone/>
            </a:pPr>
            <a:r>
              <a:rPr lang="zh-CN" altLang="en-US" sz="2400" dirty="0">
                <a:solidFill>
                  <a:srgbClr val="000000"/>
                </a:solidFill>
                <a:latin typeface="黑体" pitchFamily="49" charset="-122"/>
              </a:rPr>
              <a:t>    </a:t>
            </a:r>
            <a:r>
              <a:rPr lang="en-US" altLang="zh-CN" sz="2400" dirty="0">
                <a:solidFill>
                  <a:srgbClr val="000000"/>
                </a:solidFill>
                <a:latin typeface="黑体" pitchFamily="49" charset="-122"/>
              </a:rPr>
              <a:t>PageRank</a:t>
            </a:r>
            <a:r>
              <a:rPr lang="zh-CN" altLang="en-US" sz="2400" dirty="0">
                <a:solidFill>
                  <a:srgbClr val="000000"/>
                </a:solidFill>
                <a:latin typeface="黑体" pitchFamily="49" charset="-122"/>
              </a:rPr>
              <a:t>近似于一个用户，是指</a:t>
            </a:r>
            <a:r>
              <a:rPr lang="zh-CN" altLang="en-US" sz="2400" dirty="0">
                <a:solidFill>
                  <a:srgbClr val="990099"/>
                </a:solidFill>
                <a:latin typeface="黑体" pitchFamily="49" charset="-122"/>
              </a:rPr>
              <a:t>在</a:t>
            </a:r>
            <a:r>
              <a:rPr lang="en-US" altLang="zh-CN" sz="2400" dirty="0">
                <a:solidFill>
                  <a:srgbClr val="990099"/>
                </a:solidFill>
                <a:latin typeface="黑体" pitchFamily="49" charset="-122"/>
              </a:rPr>
              <a:t>Internet</a:t>
            </a:r>
            <a:r>
              <a:rPr lang="zh-CN" altLang="en-US" sz="2400" dirty="0">
                <a:solidFill>
                  <a:srgbClr val="990099"/>
                </a:solidFill>
                <a:latin typeface="黑体" pitchFamily="49" charset="-122"/>
              </a:rPr>
              <a:t>上随机地单击链接将会到达特定网页的可能性</a:t>
            </a:r>
            <a:r>
              <a:rPr lang="zh-CN" altLang="en-US" sz="2400" dirty="0">
                <a:solidFill>
                  <a:srgbClr val="000000"/>
                </a:solidFill>
                <a:latin typeface="黑体" pitchFamily="49" charset="-122"/>
              </a:rPr>
              <a:t>。通常，</a:t>
            </a:r>
            <a:r>
              <a:rPr lang="zh-CN" altLang="en-US" sz="2400" dirty="0">
                <a:solidFill>
                  <a:srgbClr val="FF0000"/>
                </a:solidFill>
                <a:latin typeface="黑体" pitchFamily="49" charset="-122"/>
              </a:rPr>
              <a:t>能够从更多地方到达的网页更为重要，因此具有更高的</a:t>
            </a:r>
            <a:r>
              <a:rPr lang="en-US" altLang="zh-CN" sz="2400" dirty="0" smtClean="0">
                <a:solidFill>
                  <a:srgbClr val="FF0000"/>
                </a:solidFill>
                <a:latin typeface="黑体" pitchFamily="49" charset="-122"/>
              </a:rPr>
              <a:t>PageRank</a:t>
            </a:r>
            <a:endParaRPr lang="zh-CN" altLang="en-US" sz="2400" dirty="0">
              <a:solidFill>
                <a:srgbClr val="000000"/>
              </a:solidFill>
              <a:latin typeface="黑体" pitchFamily="49" charset="-122"/>
            </a:endParaRPr>
          </a:p>
          <a:p>
            <a:pPr marL="0" lvl="1" indent="0" eaLnBrk="1" hangingPunct="1">
              <a:spcBef>
                <a:spcPts val="1800"/>
              </a:spcBef>
              <a:buClrTx/>
              <a:buFontTx/>
              <a:buNone/>
            </a:pPr>
            <a:r>
              <a:rPr lang="zh-CN" altLang="en-US" sz="2400" dirty="0"/>
              <a:t>虽然</a:t>
            </a:r>
            <a:r>
              <a:rPr lang="zh-CN" altLang="en-US" sz="2400" dirty="0">
                <a:solidFill>
                  <a:srgbClr val="FF9900"/>
                </a:solidFill>
              </a:rPr>
              <a:t>今天的搜索引擎的排名系统远远要比这个算法复杂。域名数据，内容质量，用户数据，建站时间等都可能被考虑进去，但是</a:t>
            </a:r>
            <a:r>
              <a:rPr lang="en-US" altLang="zh-CN" sz="2400" dirty="0">
                <a:solidFill>
                  <a:srgbClr val="FF9900"/>
                </a:solidFill>
              </a:rPr>
              <a:t>page rank</a:t>
            </a:r>
            <a:r>
              <a:rPr lang="zh-CN" altLang="en-US" sz="2400" dirty="0">
                <a:solidFill>
                  <a:srgbClr val="FF9900"/>
                </a:solidFill>
              </a:rPr>
              <a:t>算法仍然是核心的技术之一。</a:t>
            </a:r>
            <a:endParaRPr lang="zh-CN" altLang="zh-CN" sz="2400" dirty="0">
              <a:solidFill>
                <a:srgbClr val="FF9900"/>
              </a:solidFill>
              <a:latin typeface="黑体" pitchFamily="49" charset="-122"/>
            </a:endParaRPr>
          </a:p>
        </p:txBody>
      </p:sp>
      <p:sp>
        <p:nvSpPr>
          <p:cNvPr id="2" name="矩形 1"/>
          <p:cNvSpPr/>
          <p:nvPr/>
        </p:nvSpPr>
        <p:spPr>
          <a:xfrm>
            <a:off x="914400" y="202168"/>
            <a:ext cx="2698175" cy="523220"/>
          </a:xfrm>
          <a:prstGeom prst="rect">
            <a:avLst/>
          </a:prstGeom>
        </p:spPr>
        <p:txBody>
          <a:bodyPr wrap="none">
            <a:spAutoFit/>
          </a:bodyPr>
          <a:lstStyle/>
          <a:p>
            <a:pPr eaLnBrk="1" hangingPunct="1">
              <a:spcBef>
                <a:spcPts val="575"/>
              </a:spcBef>
              <a:buClrTx/>
              <a:buFontTx/>
              <a:buNone/>
            </a:pPr>
            <a:r>
              <a:rPr lang="zh-CN" altLang="zh-CN" sz="2800" i="1" dirty="0">
                <a:solidFill>
                  <a:srgbClr val="993366"/>
                </a:solidFill>
                <a:latin typeface="黑体" pitchFamily="49" charset="-122"/>
              </a:rPr>
              <a:t>什么是</a:t>
            </a:r>
            <a:r>
              <a:rPr lang="en-US" altLang="zh-CN" sz="2800" i="1" dirty="0">
                <a:solidFill>
                  <a:srgbClr val="993366"/>
                </a:solidFill>
                <a:latin typeface="黑体" pitchFamily="49" charset="-122"/>
              </a:rPr>
              <a:t>PageRank</a:t>
            </a:r>
          </a:p>
        </p:txBody>
      </p:sp>
    </p:spTree>
    <p:extLst>
      <p:ext uri="{BB962C8B-B14F-4D97-AF65-F5344CB8AC3E}">
        <p14:creationId xmlns:p14="http://schemas.microsoft.com/office/powerpoint/2010/main" val="361823103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
          <p:cNvSpPr txBox="1">
            <a:spLocks noChangeArrowheads="1"/>
          </p:cNvSpPr>
          <p:nvPr/>
        </p:nvSpPr>
        <p:spPr bwMode="auto">
          <a:xfrm>
            <a:off x="533400" y="76200"/>
            <a:ext cx="5334000" cy="627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r>
              <a:rPr lang="en-US" altLang="zh-CN" sz="2800" i="1" dirty="0" err="1">
                <a:solidFill>
                  <a:srgbClr val="993366"/>
                </a:solidFill>
                <a:latin typeface="黑体" pitchFamily="49" charset="-122"/>
              </a:rPr>
              <a:t>Pagerank</a:t>
            </a:r>
            <a:r>
              <a:rPr lang="zh-CN" altLang="zh-CN" sz="2800" i="1" dirty="0">
                <a:solidFill>
                  <a:srgbClr val="993366"/>
                </a:solidFill>
                <a:latin typeface="黑体" pitchFamily="49" charset="-122"/>
              </a:rPr>
              <a:t>算法原理</a:t>
            </a:r>
            <a:r>
              <a:rPr lang="zh-CN" altLang="zh-CN" sz="2800" i="1" dirty="0">
                <a:solidFill>
                  <a:srgbClr val="993366"/>
                </a:solidFill>
                <a:latin typeface="黑体" pitchFamily="49" charset="-122"/>
                <a:ea typeface="宋体" pitchFamily="2" charset="-122"/>
              </a:rPr>
              <a:t>：</a:t>
            </a:r>
          </a:p>
        </p:txBody>
      </p:sp>
      <p:sp>
        <p:nvSpPr>
          <p:cNvPr id="32771" name="Text Box 2"/>
          <p:cNvSpPr txBox="1">
            <a:spLocks noChangeArrowheads="1"/>
          </p:cNvSpPr>
          <p:nvPr/>
        </p:nvSpPr>
        <p:spPr bwMode="auto">
          <a:xfrm>
            <a:off x="457200" y="198120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pic>
        <p:nvPicPr>
          <p:cNvPr id="327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066800"/>
            <a:ext cx="7620000"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10283006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pPr>
              <a:defRPr/>
            </a:pPr>
            <a:fld id="{2C283D06-78AB-4F3F-B355-C3EF02C6DDC4}" type="slidenum">
              <a:rPr lang="en-US" altLang="zh-CN" smtClean="0"/>
              <a:pPr>
                <a:defRPr/>
              </a:pPr>
              <a:t>17</a:t>
            </a:fld>
            <a:endParaRPr lang="en-US" altLang="zh-CN"/>
          </a:p>
        </p:txBody>
      </p:sp>
      <p:pic>
        <p:nvPicPr>
          <p:cNvPr id="326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023" y="1066800"/>
            <a:ext cx="8255977"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1"/>
          <p:cNvSpPr txBox="1">
            <a:spLocks noChangeArrowheads="1"/>
          </p:cNvSpPr>
          <p:nvPr/>
        </p:nvSpPr>
        <p:spPr bwMode="auto">
          <a:xfrm>
            <a:off x="533400" y="76200"/>
            <a:ext cx="5334000" cy="627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r>
              <a:rPr lang="en-US" altLang="zh-CN" sz="2800" i="1" dirty="0" err="1">
                <a:solidFill>
                  <a:srgbClr val="993366"/>
                </a:solidFill>
                <a:latin typeface="黑体" pitchFamily="49" charset="-122"/>
              </a:rPr>
              <a:t>Pagerank</a:t>
            </a:r>
            <a:r>
              <a:rPr lang="zh-CN" altLang="zh-CN" sz="2800" i="1" dirty="0">
                <a:solidFill>
                  <a:srgbClr val="993366"/>
                </a:solidFill>
                <a:latin typeface="黑体" pitchFamily="49" charset="-122"/>
              </a:rPr>
              <a:t>算法原理</a:t>
            </a:r>
            <a:r>
              <a:rPr lang="zh-CN" altLang="zh-CN" sz="2800" i="1" dirty="0">
                <a:solidFill>
                  <a:srgbClr val="993366"/>
                </a:solidFill>
                <a:latin typeface="黑体" pitchFamily="49" charset="-122"/>
                <a:ea typeface="宋体" pitchFamily="2" charset="-122"/>
              </a:rPr>
              <a:t>：</a:t>
            </a:r>
          </a:p>
        </p:txBody>
      </p:sp>
    </p:spTree>
    <p:extLst>
      <p:ext uri="{BB962C8B-B14F-4D97-AF65-F5344CB8AC3E}">
        <p14:creationId xmlns:p14="http://schemas.microsoft.com/office/powerpoint/2010/main" val="3805307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06425" y="76200"/>
            <a:ext cx="5794375" cy="762000"/>
          </a:xfrm>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dirty="0" smtClean="0">
                <a:solidFill>
                  <a:srgbClr val="993366"/>
                </a:solidFill>
                <a:latin typeface="黑体" pitchFamily="49" charset="-122"/>
                <a:ea typeface="黑体" pitchFamily="49" charset="-122"/>
              </a:rPr>
              <a:t>PageRank</a:t>
            </a:r>
            <a:r>
              <a:rPr lang="zh-CN" altLang="zh-CN" dirty="0" smtClean="0">
                <a:solidFill>
                  <a:srgbClr val="993366"/>
                </a:solidFill>
                <a:latin typeface="黑体" pitchFamily="49" charset="-122"/>
                <a:ea typeface="黑体" pitchFamily="49" charset="-122"/>
              </a:rPr>
              <a:t>核心思想</a:t>
            </a:r>
            <a:r>
              <a:rPr lang="zh-CN" altLang="en-GB" sz="1800" dirty="0" smtClean="0"/>
              <a:t> </a:t>
            </a:r>
          </a:p>
        </p:txBody>
      </p:sp>
      <p:sp>
        <p:nvSpPr>
          <p:cNvPr id="146435" name="Rectangle 3"/>
          <p:cNvSpPr>
            <a:spLocks noGrp="1" noChangeArrowheads="1"/>
          </p:cNvSpPr>
          <p:nvPr>
            <p:ph type="body" idx="1"/>
          </p:nvPr>
        </p:nvSpPr>
        <p:spPr>
          <a:xfrm>
            <a:off x="539750" y="990600"/>
            <a:ext cx="8299450" cy="3886200"/>
          </a:xfrm>
        </p:spPr>
        <p:txBody>
          <a:bodyPr/>
          <a:lstStyle/>
          <a:p>
            <a:pPr marL="0" indent="0">
              <a:spcBef>
                <a:spcPts val="45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zh-CN" sz="2000" dirty="0" smtClean="0">
                <a:latin typeface="黑体" pitchFamily="49" charset="-122"/>
                <a:ea typeface="黑体" pitchFamily="49" charset="-122"/>
              </a:rPr>
              <a:t>PageRank </a:t>
            </a:r>
            <a:r>
              <a:rPr lang="zh-CN" altLang="zh-CN" sz="2000" dirty="0" smtClean="0">
                <a:latin typeface="黑体" pitchFamily="49" charset="-122"/>
                <a:ea typeface="黑体" pitchFamily="49" charset="-122"/>
              </a:rPr>
              <a:t>是基于「</a:t>
            </a:r>
            <a:r>
              <a:rPr lang="zh-CN" altLang="zh-CN" sz="2000" b="1" dirty="0" smtClean="0">
                <a:solidFill>
                  <a:srgbClr val="990099"/>
                </a:solidFill>
                <a:latin typeface="黑体" pitchFamily="49" charset="-122"/>
                <a:ea typeface="黑体" pitchFamily="49" charset="-122"/>
              </a:rPr>
              <a:t>从许多优质的网页链接过来的网页，必定还是优质网页</a:t>
            </a:r>
            <a:r>
              <a:rPr lang="zh-CN" altLang="zh-CN" sz="2000" dirty="0" smtClean="0">
                <a:latin typeface="黑体" pitchFamily="49" charset="-122"/>
                <a:ea typeface="黑体" pitchFamily="49" charset="-122"/>
              </a:rPr>
              <a:t>」的</a:t>
            </a:r>
            <a:r>
              <a:rPr lang="zh-CN" altLang="zh-CN" sz="2000" dirty="0" smtClean="0">
                <a:solidFill>
                  <a:srgbClr val="990099"/>
                </a:solidFill>
                <a:latin typeface="黑体" pitchFamily="49" charset="-122"/>
                <a:ea typeface="黑体" pitchFamily="49" charset="-122"/>
              </a:rPr>
              <a:t>回归关系</a:t>
            </a:r>
            <a:r>
              <a:rPr lang="zh-CN" altLang="zh-CN" sz="2000" dirty="0" smtClean="0">
                <a:latin typeface="黑体" pitchFamily="49" charset="-122"/>
                <a:ea typeface="黑体" pitchFamily="49" charset="-122"/>
              </a:rPr>
              <a:t>，来判定所有网页的重要性。</a:t>
            </a:r>
          </a:p>
          <a:p>
            <a:pPr marL="0" indent="0">
              <a:spcBef>
                <a:spcPts val="45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zh-CN" altLang="en-GB" sz="2000" dirty="0" smtClean="0">
              <a:latin typeface="黑体" pitchFamily="49" charset="-122"/>
            </a:endParaRPr>
          </a:p>
        </p:txBody>
      </p:sp>
      <p:pic>
        <p:nvPicPr>
          <p:cNvPr id="146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00" y="1790700"/>
            <a:ext cx="4608513"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46437" name="Text Box 5"/>
          <p:cNvSpPr txBox="1">
            <a:spLocks noChangeArrowheads="1"/>
          </p:cNvSpPr>
          <p:nvPr/>
        </p:nvSpPr>
        <p:spPr bwMode="auto">
          <a:xfrm>
            <a:off x="5005388" y="1933575"/>
            <a:ext cx="3744912" cy="255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
                <a:srgbClr val="0033CC"/>
              </a:buClr>
              <a:buFont typeface="Arial" pitchFamily="34" charset="0"/>
              <a:buChar char="•"/>
            </a:pPr>
            <a:r>
              <a:rPr lang="zh-CN" altLang="en-US" sz="2000" b="1" dirty="0">
                <a:solidFill>
                  <a:srgbClr val="990099"/>
                </a:solidFill>
                <a:latin typeface="黑体" pitchFamily="49" charset="-122"/>
              </a:rPr>
              <a:t>链入</a:t>
            </a:r>
            <a:r>
              <a:rPr lang="zh-CN" altLang="zh-CN" sz="2000" b="1" dirty="0">
                <a:solidFill>
                  <a:srgbClr val="990099"/>
                </a:solidFill>
                <a:latin typeface="黑体" pitchFamily="49" charset="-122"/>
              </a:rPr>
              <a:t>链接数</a:t>
            </a:r>
            <a:r>
              <a:rPr lang="en-US" altLang="zh-CN" sz="2000" dirty="0">
                <a:solidFill>
                  <a:schemeClr val="tx1"/>
                </a:solidFill>
                <a:latin typeface="黑体" pitchFamily="49" charset="-122"/>
              </a:rPr>
              <a:t> (</a:t>
            </a:r>
            <a:r>
              <a:rPr lang="zh-CN" altLang="zh-CN" sz="2000" dirty="0">
                <a:solidFill>
                  <a:schemeClr val="tx1"/>
                </a:solidFill>
                <a:latin typeface="黑体" pitchFamily="49" charset="-122"/>
              </a:rPr>
              <a:t>单纯的意义上的受欢迎度指标</a:t>
            </a:r>
            <a:r>
              <a:rPr lang="en-US" altLang="zh-CN" sz="2000" dirty="0">
                <a:solidFill>
                  <a:schemeClr val="tx1"/>
                </a:solidFill>
                <a:latin typeface="黑体" pitchFamily="49" charset="-122"/>
              </a:rPr>
              <a:t>) </a:t>
            </a:r>
          </a:p>
          <a:p>
            <a:pPr eaLnBrk="1" hangingPunct="1">
              <a:buClrTx/>
              <a:buFontTx/>
              <a:buNone/>
            </a:pPr>
            <a:endParaRPr lang="en-US" altLang="zh-CN" sz="2000" dirty="0">
              <a:solidFill>
                <a:schemeClr val="tx1"/>
              </a:solidFill>
              <a:latin typeface="黑体" pitchFamily="49" charset="-122"/>
            </a:endParaRPr>
          </a:p>
          <a:p>
            <a:pPr eaLnBrk="1" hangingPunct="1">
              <a:buClr>
                <a:srgbClr val="0033CC"/>
              </a:buClr>
              <a:buFont typeface="Arial" pitchFamily="34" charset="0"/>
              <a:buChar char="•"/>
            </a:pPr>
            <a:r>
              <a:rPr lang="zh-CN" altLang="en-US" sz="2000" b="1" dirty="0">
                <a:solidFill>
                  <a:srgbClr val="990099"/>
                </a:solidFill>
                <a:latin typeface="黑体" pitchFamily="49" charset="-122"/>
              </a:rPr>
              <a:t>链入</a:t>
            </a:r>
            <a:r>
              <a:rPr lang="zh-CN" altLang="zh-CN" sz="2000" b="1" dirty="0">
                <a:solidFill>
                  <a:srgbClr val="990099"/>
                </a:solidFill>
                <a:latin typeface="黑体" pitchFamily="49" charset="-122"/>
              </a:rPr>
              <a:t>链接</a:t>
            </a:r>
            <a:r>
              <a:rPr lang="zh-CN" altLang="zh-CN" sz="2000" dirty="0">
                <a:solidFill>
                  <a:schemeClr val="tx1"/>
                </a:solidFill>
                <a:latin typeface="黑体" pitchFamily="49" charset="-122"/>
              </a:rPr>
              <a:t>是否来自</a:t>
            </a:r>
            <a:r>
              <a:rPr lang="zh-CN" altLang="zh-CN" sz="2000" u="sng" dirty="0">
                <a:solidFill>
                  <a:schemeClr val="tx1"/>
                </a:solidFill>
                <a:latin typeface="黑体" pitchFamily="49" charset="-122"/>
              </a:rPr>
              <a:t>推荐度高</a:t>
            </a:r>
            <a:r>
              <a:rPr lang="zh-CN" altLang="zh-CN" sz="2000" dirty="0">
                <a:solidFill>
                  <a:schemeClr val="tx1"/>
                </a:solidFill>
                <a:latin typeface="黑体" pitchFamily="49" charset="-122"/>
              </a:rPr>
              <a:t>的页面 </a:t>
            </a:r>
            <a:r>
              <a:rPr lang="en-US" altLang="zh-CN" sz="2000" dirty="0">
                <a:solidFill>
                  <a:schemeClr val="tx1"/>
                </a:solidFill>
                <a:latin typeface="黑体" pitchFamily="49" charset="-122"/>
              </a:rPr>
              <a:t>(</a:t>
            </a:r>
            <a:r>
              <a:rPr lang="zh-CN" altLang="zh-CN" sz="2000" dirty="0">
                <a:solidFill>
                  <a:schemeClr val="tx1"/>
                </a:solidFill>
                <a:latin typeface="黑体" pitchFamily="49" charset="-122"/>
              </a:rPr>
              <a:t>有根据的受欢迎指标</a:t>
            </a:r>
            <a:r>
              <a:rPr lang="en-US" altLang="zh-CN" sz="2000" dirty="0">
                <a:solidFill>
                  <a:schemeClr val="tx1"/>
                </a:solidFill>
                <a:latin typeface="黑体" pitchFamily="49" charset="-122"/>
              </a:rPr>
              <a:t>) </a:t>
            </a:r>
          </a:p>
          <a:p>
            <a:pPr eaLnBrk="1" hangingPunct="1">
              <a:buClrTx/>
              <a:buFontTx/>
              <a:buNone/>
            </a:pPr>
            <a:endParaRPr lang="en-US" altLang="zh-CN" sz="2000" dirty="0">
              <a:solidFill>
                <a:schemeClr val="tx1"/>
              </a:solidFill>
              <a:latin typeface="黑体" pitchFamily="49" charset="-122"/>
            </a:endParaRPr>
          </a:p>
          <a:p>
            <a:pPr eaLnBrk="1" hangingPunct="1">
              <a:buClr>
                <a:srgbClr val="0033CC"/>
              </a:buClr>
              <a:buFont typeface="Arial" pitchFamily="34" charset="0"/>
              <a:buChar char="•"/>
            </a:pPr>
            <a:r>
              <a:rPr lang="zh-CN" altLang="en-US" sz="2000" b="1" dirty="0">
                <a:solidFill>
                  <a:srgbClr val="990099"/>
                </a:solidFill>
                <a:latin typeface="黑体" pitchFamily="49" charset="-122"/>
              </a:rPr>
              <a:t>链入</a:t>
            </a:r>
            <a:r>
              <a:rPr lang="zh-CN" altLang="zh-CN" sz="2000" b="1" dirty="0">
                <a:solidFill>
                  <a:srgbClr val="990099"/>
                </a:solidFill>
                <a:latin typeface="黑体" pitchFamily="49" charset="-122"/>
              </a:rPr>
              <a:t>链接源</a:t>
            </a:r>
            <a:r>
              <a:rPr lang="zh-CN" altLang="zh-CN" sz="2000" dirty="0">
                <a:solidFill>
                  <a:srgbClr val="990099"/>
                </a:solidFill>
                <a:latin typeface="黑体" pitchFamily="49" charset="-122"/>
              </a:rPr>
              <a:t>页面的链接数</a:t>
            </a:r>
            <a:r>
              <a:rPr lang="zh-CN" altLang="zh-CN" sz="2000" dirty="0">
                <a:solidFill>
                  <a:schemeClr val="tx1"/>
                </a:solidFill>
                <a:latin typeface="黑体" pitchFamily="49" charset="-122"/>
              </a:rPr>
              <a:t> </a:t>
            </a:r>
            <a:r>
              <a:rPr lang="en-US" altLang="zh-CN" sz="2000" dirty="0">
                <a:solidFill>
                  <a:schemeClr val="tx1"/>
                </a:solidFill>
                <a:latin typeface="黑体" pitchFamily="49" charset="-122"/>
              </a:rPr>
              <a:t>(</a:t>
            </a:r>
            <a:r>
              <a:rPr lang="zh-CN" altLang="zh-CN" sz="2000" dirty="0">
                <a:solidFill>
                  <a:schemeClr val="tx1"/>
                </a:solidFill>
                <a:latin typeface="黑体" pitchFamily="49" charset="-122"/>
              </a:rPr>
              <a:t>被选中的几率指标</a:t>
            </a:r>
            <a:r>
              <a:rPr lang="en-US" altLang="zh-CN" sz="2000" dirty="0">
                <a:solidFill>
                  <a:schemeClr val="tx1"/>
                </a:solidFill>
                <a:latin typeface="黑体" pitchFamily="49" charset="-122"/>
              </a:rPr>
              <a:t>) </a:t>
            </a:r>
          </a:p>
        </p:txBody>
      </p:sp>
      <p:sp>
        <p:nvSpPr>
          <p:cNvPr id="2" name="矩形 1"/>
          <p:cNvSpPr/>
          <p:nvPr/>
        </p:nvSpPr>
        <p:spPr>
          <a:xfrm>
            <a:off x="609600" y="5181600"/>
            <a:ext cx="7848600" cy="1323439"/>
          </a:xfrm>
          <a:prstGeom prst="rect">
            <a:avLst/>
          </a:prstGeom>
        </p:spPr>
        <p:txBody>
          <a:bodyPr wrap="square">
            <a:spAutoFit/>
          </a:bodyPr>
          <a:lstStyle/>
          <a:p>
            <a:pPr eaLnBrk="1" hangingPunct="1">
              <a:buClrTx/>
              <a:buFontTx/>
              <a:buNone/>
            </a:pPr>
            <a:r>
              <a:rPr lang="zh-CN" altLang="zh-CN" sz="2000" dirty="0">
                <a:latin typeface="黑体" pitchFamily="49" charset="-122"/>
              </a:rPr>
              <a:t>因此，如果从类似于 </a:t>
            </a:r>
            <a:r>
              <a:rPr lang="en-US" altLang="zh-CN" sz="2000" dirty="0">
                <a:latin typeface="黑体" pitchFamily="49" charset="-122"/>
              </a:rPr>
              <a:t>Yahoo! </a:t>
            </a:r>
            <a:r>
              <a:rPr lang="zh-CN" altLang="zh-CN" sz="2000" dirty="0">
                <a:latin typeface="黑体" pitchFamily="49" charset="-122"/>
              </a:rPr>
              <a:t>那样的 </a:t>
            </a:r>
            <a:r>
              <a:rPr lang="en-US" altLang="zh-CN" sz="2000" dirty="0">
                <a:latin typeface="黑体" pitchFamily="49" charset="-122"/>
              </a:rPr>
              <a:t>PageRank </a:t>
            </a:r>
            <a:r>
              <a:rPr lang="zh-CN" altLang="zh-CN" sz="2000" dirty="0">
                <a:latin typeface="黑体" pitchFamily="49" charset="-122"/>
              </a:rPr>
              <a:t>非常高的站点被链接的话，仅此网页的 </a:t>
            </a:r>
            <a:r>
              <a:rPr lang="en-US" altLang="zh-CN" sz="2000" dirty="0">
                <a:latin typeface="黑体" pitchFamily="49" charset="-122"/>
              </a:rPr>
              <a:t>PageRank </a:t>
            </a:r>
            <a:r>
              <a:rPr lang="zh-CN" altLang="zh-CN" sz="2000" dirty="0">
                <a:latin typeface="黑体" pitchFamily="49" charset="-122"/>
              </a:rPr>
              <a:t>也会一下子上升；相反地，无论有</a:t>
            </a:r>
            <a:r>
              <a:rPr lang="zh-CN" altLang="en-US" sz="2000" dirty="0">
                <a:latin typeface="黑体" pitchFamily="49" charset="-122"/>
              </a:rPr>
              <a:t>多</a:t>
            </a:r>
            <a:r>
              <a:rPr lang="zh-CN" altLang="zh-CN" sz="2000" dirty="0">
                <a:latin typeface="黑体" pitchFamily="49" charset="-122"/>
              </a:rPr>
              <a:t>少</a:t>
            </a:r>
            <a:r>
              <a:rPr lang="zh-CN" altLang="en-US" sz="2000" b="1" dirty="0">
                <a:latin typeface="黑体" pitchFamily="49" charset="-122"/>
              </a:rPr>
              <a:t>链入</a:t>
            </a:r>
            <a:r>
              <a:rPr lang="zh-CN" altLang="zh-CN" sz="2000" b="1" dirty="0">
                <a:latin typeface="黑体" pitchFamily="49" charset="-122"/>
              </a:rPr>
              <a:t>链接</a:t>
            </a:r>
            <a:r>
              <a:rPr lang="zh-CN" altLang="zh-CN" sz="2000" dirty="0">
                <a:latin typeface="黑体" pitchFamily="49" charset="-122"/>
              </a:rPr>
              <a:t>数，如果全都是从那些没有多大意义的页面链接过来的话，</a:t>
            </a:r>
            <a:r>
              <a:rPr lang="en-US" altLang="zh-CN" sz="2000" dirty="0">
                <a:latin typeface="黑体" pitchFamily="49" charset="-122"/>
              </a:rPr>
              <a:t>PageRank </a:t>
            </a:r>
            <a:r>
              <a:rPr lang="zh-CN" altLang="zh-CN" sz="2000" dirty="0">
                <a:latin typeface="黑体" pitchFamily="49" charset="-122"/>
              </a:rPr>
              <a:t>也不会轻易上升。</a:t>
            </a:r>
          </a:p>
        </p:txBody>
      </p:sp>
    </p:spTree>
    <p:extLst>
      <p:ext uri="{BB962C8B-B14F-4D97-AF65-F5344CB8AC3E}">
        <p14:creationId xmlns:p14="http://schemas.microsoft.com/office/powerpoint/2010/main" val="20986720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4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fill="hold" nodeType="clickEffect">
                                  <p:stCondLst>
                                    <p:cond delay="0"/>
                                  </p:stCondLst>
                                  <p:childTnLst>
                                    <p:set>
                                      <p:cBhvr additive="repl">
                                        <p:cTn id="10" dur="1" fill="hold">
                                          <p:stCondLst>
                                            <p:cond delay="0"/>
                                          </p:stCondLst>
                                        </p:cTn>
                                        <p:tgtEl>
                                          <p:spTgt spid="146436"/>
                                        </p:tgtEl>
                                        <p:attrNameLst>
                                          <p:attrName>style.visibility</p:attrName>
                                        </p:attrNameLst>
                                      </p:cBhvr>
                                      <p:to>
                                        <p:strVal val="visible"/>
                                      </p:to>
                                    </p:set>
                                    <p:animEffect transition="in" filter="dissolve">
                                      <p:cBhvr additive="repl">
                                        <p:cTn id="11" dur="500"/>
                                        <p:tgtEl>
                                          <p:spTgt spid="1464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additive="repl">
                                        <p:cTn id="15" dur="1" fill="hold">
                                          <p:stCondLst>
                                            <p:cond delay="0"/>
                                          </p:stCondLst>
                                        </p:cTn>
                                        <p:tgtEl>
                                          <p:spTgt spid="146437">
                                            <p:txEl>
                                              <p:pRg st="0" end="0"/>
                                            </p:txEl>
                                          </p:spTgt>
                                        </p:tgtEl>
                                        <p:attrNameLst>
                                          <p:attrName>style.visibility</p:attrName>
                                        </p:attrNameLst>
                                      </p:cBhvr>
                                      <p:to>
                                        <p:strVal val="visible"/>
                                      </p:to>
                                    </p:set>
                                    <p:animEffect transition="in" filter="blinds(horizontal)">
                                      <p:cBhvr additive="repl">
                                        <p:cTn id="16" dur="500"/>
                                        <p:tgtEl>
                                          <p:spTgt spid="146437">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additive="repl">
                                        <p:cTn id="20" dur="1" fill="hold">
                                          <p:stCondLst>
                                            <p:cond delay="0"/>
                                          </p:stCondLst>
                                        </p:cTn>
                                        <p:tgtEl>
                                          <p:spTgt spid="146437">
                                            <p:txEl>
                                              <p:pRg st="2" end="2"/>
                                            </p:txEl>
                                          </p:spTgt>
                                        </p:tgtEl>
                                        <p:attrNameLst>
                                          <p:attrName>style.visibility</p:attrName>
                                        </p:attrNameLst>
                                      </p:cBhvr>
                                      <p:to>
                                        <p:strVal val="visible"/>
                                      </p:to>
                                    </p:set>
                                    <p:animEffect transition="in" filter="blinds(horizontal)">
                                      <p:cBhvr additive="repl">
                                        <p:cTn id="21" dur="500"/>
                                        <p:tgtEl>
                                          <p:spTgt spid="146437">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additive="repl">
                                        <p:cTn id="25" dur="1" fill="hold">
                                          <p:stCondLst>
                                            <p:cond delay="0"/>
                                          </p:stCondLst>
                                        </p:cTn>
                                        <p:tgtEl>
                                          <p:spTgt spid="146437">
                                            <p:txEl>
                                              <p:pRg st="4" end="4"/>
                                            </p:txEl>
                                          </p:spTgt>
                                        </p:tgtEl>
                                        <p:attrNameLst>
                                          <p:attrName>style.visibility</p:attrName>
                                        </p:attrNameLst>
                                      </p:cBhvr>
                                      <p:to>
                                        <p:strVal val="visible"/>
                                      </p:to>
                                    </p:set>
                                    <p:animEffect transition="in" filter="blinds(horizontal)">
                                      <p:cBhvr additive="repl">
                                        <p:cTn id="26" dur="500"/>
                                        <p:tgtEl>
                                          <p:spTgt spid="1464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pPr>
              <a:defRPr/>
            </a:pPr>
            <a:fld id="{2C283D06-78AB-4F3F-B355-C3EF02C6DDC4}" type="slidenum">
              <a:rPr lang="en-US" altLang="zh-CN" smtClean="0"/>
              <a:pPr>
                <a:defRPr/>
              </a:pPr>
              <a:t>19</a:t>
            </a:fld>
            <a:endParaRPr lang="en-US" altLang="zh-CN"/>
          </a:p>
        </p:txBody>
      </p:sp>
      <p:pic>
        <p:nvPicPr>
          <p:cNvPr id="327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95400"/>
            <a:ext cx="7942158" cy="4850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1"/>
          <p:cNvSpPr txBox="1">
            <a:spLocks noChangeArrowheads="1"/>
          </p:cNvSpPr>
          <p:nvPr/>
        </p:nvSpPr>
        <p:spPr bwMode="auto">
          <a:xfrm>
            <a:off x="685800" y="152400"/>
            <a:ext cx="495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r>
              <a:rPr lang="en-US" altLang="zh-CN" sz="3200" i="1" dirty="0">
                <a:solidFill>
                  <a:srgbClr val="993366"/>
                </a:solidFill>
                <a:latin typeface="黑体" pitchFamily="49" charset="-122"/>
              </a:rPr>
              <a:t>PageRank</a:t>
            </a:r>
            <a:r>
              <a:rPr lang="zh-CN" altLang="zh-CN" sz="3200" i="1" dirty="0">
                <a:solidFill>
                  <a:srgbClr val="993366"/>
                </a:solidFill>
                <a:latin typeface="黑体" pitchFamily="49" charset="-122"/>
              </a:rPr>
              <a:t>简单</a:t>
            </a:r>
            <a:r>
              <a:rPr lang="zh-CN" altLang="zh-CN" sz="3200" i="1" dirty="0" smtClean="0">
                <a:solidFill>
                  <a:srgbClr val="993366"/>
                </a:solidFill>
                <a:latin typeface="黑体" pitchFamily="49" charset="-122"/>
              </a:rPr>
              <a:t>计算</a:t>
            </a:r>
            <a:endParaRPr lang="zh-CN" altLang="en-GB" sz="3200" i="1" dirty="0">
              <a:solidFill>
                <a:srgbClr val="000000"/>
              </a:solidFill>
              <a:ea typeface="宋体" pitchFamily="2" charset="-122"/>
            </a:endParaRPr>
          </a:p>
        </p:txBody>
      </p:sp>
    </p:spTree>
    <p:extLst>
      <p:ext uri="{BB962C8B-B14F-4D97-AF65-F5344CB8AC3E}">
        <p14:creationId xmlns:p14="http://schemas.microsoft.com/office/powerpoint/2010/main" val="2885315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3"/>
          <p:cNvSpPr txBox="1">
            <a:spLocks noChangeArrowheads="1"/>
          </p:cNvSpPr>
          <p:nvPr/>
        </p:nvSpPr>
        <p:spPr bwMode="auto">
          <a:xfrm>
            <a:off x="457200" y="1295400"/>
            <a:ext cx="8229600" cy="447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6550"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1pPr>
            <a:lvl2pPr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2pPr>
            <a:lvl3pPr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3pPr>
            <a:lvl4pPr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4pPr>
            <a:lvl5pPr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9pPr>
          </a:lstStyle>
          <a:p>
            <a:pPr eaLnBrk="1" hangingPunct="1">
              <a:lnSpc>
                <a:spcPct val="150000"/>
              </a:lnSpc>
              <a:spcBef>
                <a:spcPts val="800"/>
              </a:spcBef>
              <a:buClr>
                <a:srgbClr val="00007D"/>
              </a:buClr>
              <a:buSzPct val="75000"/>
              <a:buFont typeface="Wingdings" pitchFamily="2" charset="2"/>
              <a:buChar char=""/>
            </a:pPr>
            <a:r>
              <a:rPr lang="zh-CN" altLang="zh-CN" sz="3200" dirty="0" smtClean="0">
                <a:solidFill>
                  <a:srgbClr val="993366"/>
                </a:solidFill>
                <a:latin typeface="黑体" pitchFamily="49" charset="-122"/>
              </a:rPr>
              <a:t>背景介绍</a:t>
            </a:r>
          </a:p>
          <a:p>
            <a:pPr eaLnBrk="1" hangingPunct="1">
              <a:lnSpc>
                <a:spcPct val="150000"/>
              </a:lnSpc>
              <a:spcBef>
                <a:spcPts val="800"/>
              </a:spcBef>
              <a:buClr>
                <a:srgbClr val="00007D"/>
              </a:buClr>
              <a:buSzPct val="75000"/>
              <a:buFont typeface="Wingdings" pitchFamily="2" charset="2"/>
              <a:buChar char=""/>
            </a:pPr>
            <a:r>
              <a:rPr lang="en-US" altLang="zh-CN" sz="3200" dirty="0" smtClean="0">
                <a:solidFill>
                  <a:srgbClr val="000000"/>
                </a:solidFill>
                <a:latin typeface="黑体" pitchFamily="49" charset="-122"/>
              </a:rPr>
              <a:t>Google</a:t>
            </a:r>
            <a:r>
              <a:rPr lang="zh-CN" altLang="zh-CN" sz="3200" dirty="0">
                <a:solidFill>
                  <a:srgbClr val="000000"/>
                </a:solidFill>
                <a:latin typeface="黑体" pitchFamily="49" charset="-122"/>
              </a:rPr>
              <a:t>的网页排序</a:t>
            </a:r>
          </a:p>
          <a:p>
            <a:pPr eaLnBrk="1" hangingPunct="1">
              <a:lnSpc>
                <a:spcPct val="150000"/>
              </a:lnSpc>
              <a:spcBef>
                <a:spcPts val="800"/>
              </a:spcBef>
              <a:buClr>
                <a:srgbClr val="00007D"/>
              </a:buClr>
              <a:buSzPct val="75000"/>
              <a:buFont typeface="Wingdings" pitchFamily="2" charset="2"/>
              <a:buChar char=""/>
            </a:pPr>
            <a:r>
              <a:rPr lang="en-US" altLang="zh-CN" sz="3200" dirty="0" smtClean="0">
                <a:solidFill>
                  <a:srgbClr val="000000"/>
                </a:solidFill>
                <a:latin typeface="黑体" pitchFamily="49" charset="-122"/>
              </a:rPr>
              <a:t>PageRank</a:t>
            </a:r>
            <a:r>
              <a:rPr lang="zh-CN" altLang="zh-CN" sz="3200" dirty="0" smtClean="0">
                <a:solidFill>
                  <a:srgbClr val="000000"/>
                </a:solidFill>
                <a:latin typeface="黑体" pitchFamily="49" charset="-122"/>
              </a:rPr>
              <a:t>模型</a:t>
            </a:r>
            <a:endParaRPr lang="zh-CN" altLang="zh-CN" sz="3200" dirty="0">
              <a:solidFill>
                <a:srgbClr val="000000"/>
              </a:solidFill>
              <a:latin typeface="黑体" pitchFamily="49" charset="-122"/>
            </a:endParaRPr>
          </a:p>
          <a:p>
            <a:pPr eaLnBrk="1" hangingPunct="1">
              <a:lnSpc>
                <a:spcPct val="150000"/>
              </a:lnSpc>
              <a:spcBef>
                <a:spcPts val="800"/>
              </a:spcBef>
              <a:buClr>
                <a:srgbClr val="00007D"/>
              </a:buClr>
              <a:buSzPct val="75000"/>
              <a:buFont typeface="Wingdings" pitchFamily="2" charset="2"/>
              <a:buChar char=""/>
            </a:pPr>
            <a:r>
              <a:rPr lang="en-US" altLang="zh-CN" sz="3200" dirty="0">
                <a:solidFill>
                  <a:srgbClr val="000000"/>
                </a:solidFill>
                <a:latin typeface="黑体" pitchFamily="49" charset="-122"/>
              </a:rPr>
              <a:t>PageRank</a:t>
            </a:r>
            <a:r>
              <a:rPr lang="zh-CN" altLang="zh-CN" sz="3200" dirty="0">
                <a:solidFill>
                  <a:srgbClr val="000000"/>
                </a:solidFill>
                <a:latin typeface="黑体" pitchFamily="49" charset="-122"/>
              </a:rPr>
              <a:t>随机浏览模型</a:t>
            </a:r>
            <a:endParaRPr lang="zh-CN" altLang="en-US" sz="3200" dirty="0">
              <a:solidFill>
                <a:srgbClr val="000000"/>
              </a:solidFill>
              <a:latin typeface="黑体" pitchFamily="49" charset="-122"/>
            </a:endParaRPr>
          </a:p>
          <a:p>
            <a:pPr eaLnBrk="1" hangingPunct="1">
              <a:lnSpc>
                <a:spcPct val="150000"/>
              </a:lnSpc>
              <a:spcBef>
                <a:spcPts val="800"/>
              </a:spcBef>
              <a:buClr>
                <a:srgbClr val="00007D"/>
              </a:buClr>
              <a:buSzPct val="75000"/>
              <a:buFont typeface="Wingdings" pitchFamily="2" charset="2"/>
              <a:buChar char=""/>
            </a:pPr>
            <a:r>
              <a:rPr lang="en-US" altLang="zh-CN" sz="3200" dirty="0">
                <a:solidFill>
                  <a:srgbClr val="000000"/>
                </a:solidFill>
                <a:latin typeface="黑体" pitchFamily="49" charset="-122"/>
              </a:rPr>
              <a:t>PageRank</a:t>
            </a:r>
            <a:r>
              <a:rPr lang="zh-CN" altLang="en-US" sz="3200" dirty="0">
                <a:solidFill>
                  <a:srgbClr val="000000"/>
                </a:solidFill>
                <a:latin typeface="黑体" pitchFamily="49" charset="-122"/>
              </a:rPr>
              <a:t>的计算</a:t>
            </a:r>
          </a:p>
          <a:p>
            <a:pPr eaLnBrk="1" hangingPunct="1">
              <a:spcBef>
                <a:spcPts val="800"/>
              </a:spcBef>
              <a:buClr>
                <a:srgbClr val="00007D"/>
              </a:buClr>
              <a:buSzPct val="75000"/>
              <a:buFont typeface="Wingdings" pitchFamily="2" charset="2"/>
              <a:buChar char=""/>
            </a:pPr>
            <a:endParaRPr lang="zh-CN" altLang="zh-CN" sz="3200" dirty="0">
              <a:solidFill>
                <a:srgbClr val="000000"/>
              </a:solidFill>
              <a:latin typeface="黑体" pitchFamily="49" charset="-122"/>
            </a:endParaRPr>
          </a:p>
          <a:p>
            <a:pPr eaLnBrk="1" hangingPunct="1">
              <a:spcBef>
                <a:spcPts val="800"/>
              </a:spcBef>
              <a:buClrTx/>
              <a:buSzPct val="75000"/>
              <a:buFontTx/>
              <a:buNone/>
            </a:pPr>
            <a:endParaRPr lang="en-US" altLang="zh-CN" sz="3200" dirty="0">
              <a:solidFill>
                <a:srgbClr val="000000"/>
              </a:solidFill>
              <a:ea typeface="宋体" pitchFamily="2" charset="-122"/>
            </a:endParaRPr>
          </a:p>
          <a:p>
            <a:pPr eaLnBrk="1" hangingPunct="1">
              <a:spcBef>
                <a:spcPts val="800"/>
              </a:spcBef>
              <a:buClrTx/>
              <a:buSzPct val="75000"/>
              <a:buFontTx/>
              <a:buNone/>
            </a:pPr>
            <a:endParaRPr lang="zh-CN" altLang="en-GB" sz="3200" dirty="0">
              <a:solidFill>
                <a:srgbClr val="000000"/>
              </a:solidFill>
              <a:ea typeface="宋体" pitchFamily="2" charset="-122"/>
            </a:endParaRPr>
          </a:p>
          <a:p>
            <a:pPr eaLnBrk="1" hangingPunct="1">
              <a:spcBef>
                <a:spcPts val="800"/>
              </a:spcBef>
              <a:buClrTx/>
              <a:buSzPct val="75000"/>
              <a:buFontTx/>
              <a:buNone/>
            </a:pPr>
            <a:endParaRPr lang="en-US" altLang="zh-CN" sz="3200" dirty="0">
              <a:solidFill>
                <a:srgbClr val="000000"/>
              </a:solidFill>
              <a:ea typeface="宋体" pitchFamily="2" charset="-122"/>
            </a:endParaRPr>
          </a:p>
          <a:p>
            <a:pPr eaLnBrk="1" hangingPunct="1">
              <a:spcBef>
                <a:spcPts val="800"/>
              </a:spcBef>
              <a:buClrTx/>
              <a:buSzPct val="75000"/>
              <a:buFontTx/>
              <a:buNone/>
            </a:pPr>
            <a:endParaRPr lang="en-US" altLang="zh-CN" sz="3200" dirty="0">
              <a:solidFill>
                <a:srgbClr val="000000"/>
              </a:solidFill>
              <a:ea typeface="宋体" pitchFamily="2" charset="-122"/>
            </a:endParaRPr>
          </a:p>
          <a:p>
            <a:pPr eaLnBrk="1" hangingPunct="1">
              <a:spcBef>
                <a:spcPts val="800"/>
              </a:spcBef>
              <a:buClrTx/>
              <a:buSzPct val="75000"/>
              <a:buFontTx/>
              <a:buNone/>
            </a:pPr>
            <a:endParaRPr lang="en-US" altLang="zh-CN" sz="3200" dirty="0">
              <a:solidFill>
                <a:srgbClr val="000000"/>
              </a:solidFill>
              <a:ea typeface="宋体" pitchFamily="2" charset="-122"/>
            </a:endParaRPr>
          </a:p>
        </p:txBody>
      </p:sp>
    </p:spTree>
    <p:extLst>
      <p:ext uri="{BB962C8B-B14F-4D97-AF65-F5344CB8AC3E}">
        <p14:creationId xmlns:p14="http://schemas.microsoft.com/office/powerpoint/2010/main" val="4128565871"/>
      </p:ext>
    </p:extLst>
  </p:cSld>
  <p:clrMapOvr>
    <a:masterClrMapping/>
  </p:clrMapOvr>
  <p:transition advTm="17408"/>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 Box 1"/>
          <p:cNvSpPr txBox="1">
            <a:spLocks noChangeArrowheads="1"/>
          </p:cNvSpPr>
          <p:nvPr/>
        </p:nvSpPr>
        <p:spPr bwMode="auto">
          <a:xfrm>
            <a:off x="685800" y="83168"/>
            <a:ext cx="77724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9144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r>
              <a:rPr lang="en-US" altLang="zh-CN" sz="3200" i="1" dirty="0">
                <a:solidFill>
                  <a:srgbClr val="993366"/>
                </a:solidFill>
                <a:latin typeface="黑体" pitchFamily="49" charset="-122"/>
              </a:rPr>
              <a:t>PageRank</a:t>
            </a:r>
            <a:r>
              <a:rPr lang="zh-CN" altLang="zh-CN" sz="3200" i="1" dirty="0" smtClean="0">
                <a:solidFill>
                  <a:srgbClr val="993366"/>
                </a:solidFill>
                <a:latin typeface="黑体" pitchFamily="49" charset="-122"/>
              </a:rPr>
              <a:t>的模型</a:t>
            </a:r>
            <a:endParaRPr lang="zh-CN" altLang="zh-CN" sz="3200" i="1" dirty="0">
              <a:solidFill>
                <a:srgbClr val="993366"/>
              </a:solidFill>
              <a:latin typeface="黑体" pitchFamily="49" charset="-122"/>
            </a:endParaRPr>
          </a:p>
        </p:txBody>
      </p:sp>
      <p:sp>
        <p:nvSpPr>
          <p:cNvPr id="1029" name="Text Box 2"/>
          <p:cNvSpPr txBox="1">
            <a:spLocks noChangeArrowheads="1"/>
          </p:cNvSpPr>
          <p:nvPr/>
        </p:nvSpPr>
        <p:spPr bwMode="auto">
          <a:xfrm>
            <a:off x="785813" y="9906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lnSpc>
                <a:spcPct val="150000"/>
              </a:lnSpc>
              <a:spcBef>
                <a:spcPts val="575"/>
              </a:spcBef>
              <a:buClrTx/>
              <a:buFontTx/>
              <a:buNone/>
            </a:pPr>
            <a:r>
              <a:rPr lang="zh-CN" altLang="zh-CN" sz="2200" dirty="0">
                <a:solidFill>
                  <a:srgbClr val="000000"/>
                </a:solidFill>
                <a:latin typeface="黑体" pitchFamily="49" charset="-122"/>
              </a:rPr>
              <a:t>可以把互联网上的各网页之间的链接关系看成一个有向图。</a:t>
            </a:r>
            <a:r>
              <a:rPr lang="zh-CN" altLang="en-US" sz="2200" dirty="0">
                <a:solidFill>
                  <a:srgbClr val="000000"/>
                </a:solidFill>
                <a:latin typeface="黑体" pitchFamily="49" charset="-122"/>
              </a:rPr>
              <a:t>假设冲浪者浏览的下一个网页链接来自于当前网页。建立简化模型：</a:t>
            </a:r>
            <a:r>
              <a:rPr lang="zh-CN" altLang="zh-CN" sz="2200" dirty="0">
                <a:solidFill>
                  <a:srgbClr val="000000"/>
                </a:solidFill>
                <a:latin typeface="黑体" pitchFamily="49" charset="-122"/>
              </a:rPr>
              <a:t>对于任意网页</a:t>
            </a:r>
            <a:r>
              <a:rPr lang="en-US" altLang="zh-CN" sz="2200" dirty="0">
                <a:solidFill>
                  <a:srgbClr val="000000"/>
                </a:solidFill>
                <a:latin typeface="黑体" pitchFamily="49" charset="-122"/>
              </a:rPr>
              <a:t>Pi</a:t>
            </a:r>
            <a:r>
              <a:rPr lang="zh-CN" altLang="zh-CN" sz="2200" dirty="0">
                <a:solidFill>
                  <a:srgbClr val="000000"/>
                </a:solidFill>
                <a:latin typeface="黑体" pitchFamily="49" charset="-122"/>
              </a:rPr>
              <a:t>，它的</a:t>
            </a:r>
            <a:r>
              <a:rPr lang="en-US" altLang="zh-CN" sz="2200" dirty="0">
                <a:solidFill>
                  <a:srgbClr val="000000"/>
                </a:solidFill>
                <a:latin typeface="黑体" pitchFamily="49" charset="-122"/>
              </a:rPr>
              <a:t>PageRank</a:t>
            </a:r>
            <a:r>
              <a:rPr lang="zh-CN" altLang="zh-CN" sz="2200" dirty="0">
                <a:solidFill>
                  <a:srgbClr val="000000"/>
                </a:solidFill>
                <a:latin typeface="黑体" pitchFamily="49" charset="-122"/>
              </a:rPr>
              <a:t>值可表示为如下：其中</a:t>
            </a:r>
            <a:r>
              <a:rPr lang="en-US" altLang="zh-CN" sz="2200" dirty="0">
                <a:solidFill>
                  <a:srgbClr val="000000"/>
                </a:solidFill>
                <a:latin typeface="黑体" pitchFamily="49" charset="-122"/>
              </a:rPr>
              <a:t>Bi</a:t>
            </a:r>
            <a:r>
              <a:rPr lang="zh-CN" altLang="zh-CN" sz="2200" dirty="0">
                <a:solidFill>
                  <a:srgbClr val="000000"/>
                </a:solidFill>
                <a:latin typeface="黑体" pitchFamily="49" charset="-122"/>
              </a:rPr>
              <a:t>为所有链接到网页</a:t>
            </a:r>
            <a:r>
              <a:rPr lang="en-US" altLang="zh-CN" sz="2200" dirty="0">
                <a:solidFill>
                  <a:srgbClr val="000000"/>
                </a:solidFill>
                <a:latin typeface="黑体" pitchFamily="49" charset="-122"/>
              </a:rPr>
              <a:t>i</a:t>
            </a:r>
            <a:r>
              <a:rPr lang="zh-CN" altLang="zh-CN" sz="2200" dirty="0">
                <a:solidFill>
                  <a:srgbClr val="000000"/>
                </a:solidFill>
                <a:latin typeface="黑体" pitchFamily="49" charset="-122"/>
              </a:rPr>
              <a:t>的网页集合</a:t>
            </a:r>
            <a:r>
              <a:rPr lang="zh-CN" altLang="en-US" sz="2200" dirty="0">
                <a:solidFill>
                  <a:srgbClr val="000000"/>
                </a:solidFill>
                <a:latin typeface="黑体" pitchFamily="49" charset="-122"/>
              </a:rPr>
              <a:t>，</a:t>
            </a:r>
            <a:r>
              <a:rPr lang="en-US" altLang="zh-CN" sz="2200" dirty="0" err="1">
                <a:solidFill>
                  <a:srgbClr val="000000"/>
                </a:solidFill>
                <a:latin typeface="黑体" pitchFamily="49" charset="-122"/>
              </a:rPr>
              <a:t>Lj</a:t>
            </a:r>
            <a:r>
              <a:rPr lang="zh-CN" altLang="zh-CN" sz="2200" dirty="0">
                <a:solidFill>
                  <a:srgbClr val="000000"/>
                </a:solidFill>
                <a:latin typeface="黑体" pitchFamily="49" charset="-122"/>
              </a:rPr>
              <a:t>为网页</a:t>
            </a:r>
            <a:r>
              <a:rPr lang="en-US" altLang="zh-CN" sz="2200" dirty="0">
                <a:solidFill>
                  <a:srgbClr val="000000"/>
                </a:solidFill>
                <a:latin typeface="黑体" pitchFamily="49" charset="-122"/>
              </a:rPr>
              <a:t>j</a:t>
            </a:r>
            <a:r>
              <a:rPr lang="zh-CN" altLang="zh-CN" sz="2200" dirty="0">
                <a:solidFill>
                  <a:srgbClr val="000000"/>
                </a:solidFill>
                <a:latin typeface="黑体" pitchFamily="49" charset="-122"/>
              </a:rPr>
              <a:t>的对外链接数（出度）。</a:t>
            </a:r>
            <a:endParaRPr lang="zh-CN" altLang="en-US" sz="2200" dirty="0">
              <a:solidFill>
                <a:srgbClr val="000000"/>
              </a:solidFill>
              <a:latin typeface="黑体" pitchFamily="49" charset="-122"/>
            </a:endParaRPr>
          </a:p>
          <a:p>
            <a:pPr eaLnBrk="1" hangingPunct="1">
              <a:spcBef>
                <a:spcPts val="575"/>
              </a:spcBef>
              <a:buClrTx/>
              <a:buFontTx/>
              <a:buNone/>
            </a:pPr>
            <a:endParaRPr lang="zh-CN" altLang="en-US" sz="2400" dirty="0">
              <a:solidFill>
                <a:srgbClr val="000000"/>
              </a:solidFill>
              <a:latin typeface="黑体" pitchFamily="49" charset="-122"/>
            </a:endParaRPr>
          </a:p>
          <a:p>
            <a:pPr eaLnBrk="1" hangingPunct="1">
              <a:spcBef>
                <a:spcPts val="575"/>
              </a:spcBef>
              <a:buClrTx/>
              <a:buFontTx/>
              <a:buNone/>
            </a:pPr>
            <a:endParaRPr lang="zh-CN" altLang="en-US" sz="2400" dirty="0">
              <a:solidFill>
                <a:srgbClr val="000000"/>
              </a:solidFill>
              <a:latin typeface="黑体" pitchFamily="49" charset="-122"/>
            </a:endParaRPr>
          </a:p>
          <a:p>
            <a:pPr eaLnBrk="1" hangingPunct="1">
              <a:spcBef>
                <a:spcPts val="575"/>
              </a:spcBef>
              <a:buClrTx/>
              <a:buFontTx/>
              <a:buNone/>
            </a:pPr>
            <a:endParaRPr lang="zh-CN" altLang="en-US" sz="2400" dirty="0">
              <a:solidFill>
                <a:srgbClr val="000000"/>
              </a:solidFill>
              <a:latin typeface="黑体" pitchFamily="49" charset="-122"/>
            </a:endParaRPr>
          </a:p>
          <a:p>
            <a:pPr eaLnBrk="1" hangingPunct="1">
              <a:spcBef>
                <a:spcPts val="575"/>
              </a:spcBef>
              <a:buClrTx/>
              <a:buFontTx/>
              <a:buNone/>
            </a:pPr>
            <a:endParaRPr lang="en-US" altLang="zh-CN" sz="2400" dirty="0">
              <a:solidFill>
                <a:srgbClr val="000000"/>
              </a:solidFill>
              <a:latin typeface="黑体" pitchFamily="49" charset="-122"/>
            </a:endParaRPr>
          </a:p>
          <a:p>
            <a:pPr eaLnBrk="1" hangingPunct="1">
              <a:spcBef>
                <a:spcPts val="575"/>
              </a:spcBef>
              <a:buClrTx/>
              <a:buFontTx/>
              <a:buNone/>
            </a:pPr>
            <a:r>
              <a:rPr lang="zh-CN" altLang="en-US" sz="2400" dirty="0">
                <a:solidFill>
                  <a:srgbClr val="000000"/>
                </a:solidFill>
                <a:latin typeface="黑体" pitchFamily="49" charset="-122"/>
              </a:rPr>
              <a:t> </a:t>
            </a:r>
            <a:endParaRPr lang="zh-CN" altLang="zh-CN" sz="2400" dirty="0">
              <a:solidFill>
                <a:srgbClr val="000000"/>
              </a:solidFill>
              <a:latin typeface="黑体" pitchFamily="49" charset="-122"/>
            </a:endParaRPr>
          </a:p>
        </p:txBody>
      </p:sp>
      <p:sp>
        <p:nvSpPr>
          <p:cNvPr id="1031"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3505200"/>
            <a:ext cx="4319435"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618935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pPr>
              <a:defRPr/>
            </a:pPr>
            <a:fld id="{2C283D06-78AB-4F3F-B355-C3EF02C6DDC4}" type="slidenum">
              <a:rPr lang="en-US" altLang="zh-CN" smtClean="0"/>
              <a:pPr>
                <a:defRPr/>
              </a:pPr>
              <a:t>21</a:t>
            </a:fld>
            <a:endParaRPr lang="en-US" altLang="zh-CN"/>
          </a:p>
        </p:txBody>
      </p:sp>
      <p:pic>
        <p:nvPicPr>
          <p:cNvPr id="328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19200"/>
            <a:ext cx="8140271"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1"/>
          <p:cNvSpPr txBox="1">
            <a:spLocks noChangeArrowheads="1"/>
          </p:cNvSpPr>
          <p:nvPr/>
        </p:nvSpPr>
        <p:spPr bwMode="auto">
          <a:xfrm>
            <a:off x="685800" y="83168"/>
            <a:ext cx="77724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9144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r>
              <a:rPr lang="en-US" altLang="zh-CN" sz="3200" i="1" dirty="0">
                <a:solidFill>
                  <a:srgbClr val="993366"/>
                </a:solidFill>
                <a:latin typeface="黑体" pitchFamily="49" charset="-122"/>
              </a:rPr>
              <a:t>PageRank</a:t>
            </a:r>
            <a:r>
              <a:rPr lang="zh-CN" altLang="zh-CN" sz="3200" i="1" dirty="0" smtClean="0">
                <a:solidFill>
                  <a:srgbClr val="993366"/>
                </a:solidFill>
                <a:latin typeface="黑体" pitchFamily="49" charset="-122"/>
              </a:rPr>
              <a:t>的模型</a:t>
            </a:r>
            <a:endParaRPr lang="zh-CN" altLang="zh-CN" sz="3200" i="1" dirty="0">
              <a:solidFill>
                <a:srgbClr val="993366"/>
              </a:solidFill>
              <a:latin typeface="黑体" pitchFamily="49" charset="-122"/>
            </a:endParaRPr>
          </a:p>
        </p:txBody>
      </p:sp>
    </p:spTree>
    <p:extLst>
      <p:ext uri="{BB962C8B-B14F-4D97-AF65-F5344CB8AC3E}">
        <p14:creationId xmlns:p14="http://schemas.microsoft.com/office/powerpoint/2010/main" val="3882756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pPr>
              <a:defRPr/>
            </a:pPr>
            <a:fld id="{2C283D06-78AB-4F3F-B355-C3EF02C6DDC4}" type="slidenum">
              <a:rPr lang="en-US" altLang="zh-CN" smtClean="0"/>
              <a:pPr>
                <a:defRPr/>
              </a:pPr>
              <a:t>22</a:t>
            </a:fld>
            <a:endParaRPr lang="en-US" altLang="zh-CN"/>
          </a:p>
        </p:txBody>
      </p:sp>
      <p:pic>
        <p:nvPicPr>
          <p:cNvPr id="3338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785" y="1371600"/>
            <a:ext cx="81523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2310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993366"/>
                </a:solidFill>
                <a:latin typeface="黑体" pitchFamily="49" charset="-122"/>
                <a:ea typeface="黑体" pitchFamily="49" charset="-122"/>
              </a:rPr>
              <a:t>PageRank</a:t>
            </a:r>
            <a:r>
              <a:rPr lang="zh-CN" altLang="en-US" dirty="0" smtClean="0">
                <a:solidFill>
                  <a:srgbClr val="993366"/>
                </a:solidFill>
                <a:latin typeface="黑体" pitchFamily="49" charset="-122"/>
                <a:ea typeface="黑体" pitchFamily="49" charset="-122"/>
              </a:rPr>
              <a:t>例子</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23</a:t>
            </a:fld>
            <a:endParaRPr lang="en-US" altLang="zh-CN"/>
          </a:p>
        </p:txBody>
      </p:sp>
      <p:pic>
        <p:nvPicPr>
          <p:cNvPr id="3153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8004527"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1586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533400" y="1219200"/>
            <a:ext cx="8229600" cy="447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9725" indent="-336550"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1pPr>
            <a:lvl2pPr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2pPr>
            <a:lvl3pPr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3pPr>
            <a:lvl4pPr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4pPr>
            <a:lvl5pPr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9pPr>
          </a:lstStyle>
          <a:p>
            <a:pPr eaLnBrk="1" hangingPunct="1">
              <a:lnSpc>
                <a:spcPct val="150000"/>
              </a:lnSpc>
              <a:spcBef>
                <a:spcPts val="800"/>
              </a:spcBef>
              <a:buClr>
                <a:srgbClr val="00007D"/>
              </a:buClr>
              <a:buFont typeface="Wingdings" pitchFamily="2" charset="2"/>
              <a:buChar char=""/>
            </a:pPr>
            <a:r>
              <a:rPr lang="zh-CN" altLang="zh-CN" sz="3200" dirty="0" smtClean="0">
                <a:solidFill>
                  <a:srgbClr val="000000"/>
                </a:solidFill>
                <a:latin typeface="黑体" pitchFamily="49" charset="-122"/>
              </a:rPr>
              <a:t>背景介绍</a:t>
            </a:r>
          </a:p>
          <a:p>
            <a:pPr eaLnBrk="1" hangingPunct="1">
              <a:lnSpc>
                <a:spcPct val="150000"/>
              </a:lnSpc>
              <a:spcBef>
                <a:spcPts val="800"/>
              </a:spcBef>
              <a:buClr>
                <a:srgbClr val="00007D"/>
              </a:buClr>
              <a:buFont typeface="Wingdings" pitchFamily="2" charset="2"/>
              <a:buChar char=""/>
            </a:pPr>
            <a:r>
              <a:rPr lang="en-US" altLang="zh-CN" sz="3200" dirty="0" smtClean="0">
                <a:solidFill>
                  <a:srgbClr val="000000"/>
                </a:solidFill>
                <a:latin typeface="黑体" pitchFamily="49" charset="-122"/>
              </a:rPr>
              <a:t>Google</a:t>
            </a:r>
            <a:r>
              <a:rPr lang="zh-CN" altLang="zh-CN" sz="3200" dirty="0">
                <a:solidFill>
                  <a:srgbClr val="000000"/>
                </a:solidFill>
                <a:latin typeface="黑体" pitchFamily="49" charset="-122"/>
              </a:rPr>
              <a:t>的网页排序</a:t>
            </a:r>
          </a:p>
          <a:p>
            <a:pPr eaLnBrk="1" hangingPunct="1">
              <a:lnSpc>
                <a:spcPct val="150000"/>
              </a:lnSpc>
              <a:spcBef>
                <a:spcPts val="800"/>
              </a:spcBef>
              <a:buClr>
                <a:srgbClr val="00007D"/>
              </a:buClr>
              <a:buFont typeface="Wingdings" pitchFamily="2" charset="2"/>
              <a:buChar char=""/>
            </a:pPr>
            <a:r>
              <a:rPr lang="en-US" altLang="zh-CN" sz="3200" dirty="0" smtClean="0">
                <a:solidFill>
                  <a:srgbClr val="000000"/>
                </a:solidFill>
                <a:latin typeface="黑体" pitchFamily="49" charset="-122"/>
              </a:rPr>
              <a:t>PageRank</a:t>
            </a:r>
            <a:r>
              <a:rPr lang="zh-CN" altLang="zh-CN" sz="3200" dirty="0" smtClean="0">
                <a:solidFill>
                  <a:srgbClr val="000000"/>
                </a:solidFill>
                <a:latin typeface="黑体" pitchFamily="49" charset="-122"/>
              </a:rPr>
              <a:t>模型</a:t>
            </a:r>
            <a:endParaRPr lang="zh-CN" altLang="zh-CN" sz="3200" dirty="0">
              <a:solidFill>
                <a:srgbClr val="000000"/>
              </a:solidFill>
              <a:latin typeface="黑体" pitchFamily="49" charset="-122"/>
            </a:endParaRPr>
          </a:p>
          <a:p>
            <a:pPr eaLnBrk="1" hangingPunct="1">
              <a:lnSpc>
                <a:spcPct val="150000"/>
              </a:lnSpc>
              <a:spcBef>
                <a:spcPts val="800"/>
              </a:spcBef>
              <a:buClr>
                <a:srgbClr val="00007D"/>
              </a:buClr>
              <a:buFont typeface="Wingdings" pitchFamily="2" charset="2"/>
              <a:buChar char=""/>
            </a:pPr>
            <a:r>
              <a:rPr lang="en-US" altLang="zh-CN" sz="3200" dirty="0">
                <a:solidFill>
                  <a:srgbClr val="993366"/>
                </a:solidFill>
                <a:latin typeface="黑体" pitchFamily="49" charset="-122"/>
              </a:rPr>
              <a:t>PageRank</a:t>
            </a:r>
            <a:r>
              <a:rPr lang="zh-CN" altLang="zh-CN" sz="3200" dirty="0">
                <a:solidFill>
                  <a:srgbClr val="993366"/>
                </a:solidFill>
                <a:latin typeface="黑体" pitchFamily="49" charset="-122"/>
              </a:rPr>
              <a:t>随机浏览模型</a:t>
            </a:r>
            <a:endParaRPr lang="zh-CN" altLang="en-US" sz="3200" dirty="0">
              <a:solidFill>
                <a:srgbClr val="993366"/>
              </a:solidFill>
              <a:latin typeface="黑体" pitchFamily="49" charset="-122"/>
            </a:endParaRPr>
          </a:p>
          <a:p>
            <a:pPr eaLnBrk="1" hangingPunct="1">
              <a:lnSpc>
                <a:spcPct val="150000"/>
              </a:lnSpc>
              <a:spcBef>
                <a:spcPts val="800"/>
              </a:spcBef>
              <a:buClr>
                <a:srgbClr val="00007D"/>
              </a:buClr>
              <a:buFont typeface="Wingdings" pitchFamily="2" charset="2"/>
              <a:buChar char=""/>
            </a:pPr>
            <a:r>
              <a:rPr lang="en-US" altLang="zh-CN" sz="3200" dirty="0">
                <a:solidFill>
                  <a:schemeClr val="tx1"/>
                </a:solidFill>
                <a:latin typeface="黑体" pitchFamily="49" charset="-122"/>
              </a:rPr>
              <a:t>PageRank</a:t>
            </a:r>
            <a:r>
              <a:rPr lang="zh-CN" altLang="en-US" sz="3200" dirty="0">
                <a:solidFill>
                  <a:schemeClr val="tx1"/>
                </a:solidFill>
                <a:latin typeface="黑体" pitchFamily="49" charset="-122"/>
              </a:rPr>
              <a:t>的计算</a:t>
            </a:r>
            <a:endParaRPr lang="zh-CN" altLang="zh-CN" sz="3200" dirty="0">
              <a:solidFill>
                <a:schemeClr val="tx1"/>
              </a:solidFill>
              <a:latin typeface="黑体" pitchFamily="49" charset="-122"/>
            </a:endParaRPr>
          </a:p>
          <a:p>
            <a:pPr eaLnBrk="1" hangingPunct="1">
              <a:spcBef>
                <a:spcPts val="800"/>
              </a:spcBef>
              <a:buClrTx/>
              <a:buFontTx/>
              <a:buNone/>
            </a:pPr>
            <a:endParaRPr lang="en-US" altLang="zh-CN" sz="3200" dirty="0">
              <a:solidFill>
                <a:schemeClr val="tx1"/>
              </a:solidFill>
              <a:latin typeface="黑体" pitchFamily="49" charset="-122"/>
            </a:endParaRPr>
          </a:p>
          <a:p>
            <a:pPr eaLnBrk="1" hangingPunct="1">
              <a:spcBef>
                <a:spcPts val="800"/>
              </a:spcBef>
              <a:buClrTx/>
              <a:buFontTx/>
              <a:buNone/>
            </a:pPr>
            <a:endParaRPr lang="zh-CN" altLang="en-GB" sz="3200" dirty="0">
              <a:solidFill>
                <a:srgbClr val="000000"/>
              </a:solidFill>
              <a:ea typeface="宋体" pitchFamily="2" charset="-122"/>
            </a:endParaRPr>
          </a:p>
          <a:p>
            <a:pPr eaLnBrk="1" hangingPunct="1">
              <a:spcBef>
                <a:spcPts val="800"/>
              </a:spcBef>
              <a:buClrTx/>
              <a:buFontTx/>
              <a:buNone/>
            </a:pPr>
            <a:endParaRPr lang="en-US" altLang="zh-CN" sz="3200" dirty="0">
              <a:solidFill>
                <a:srgbClr val="000000"/>
              </a:solidFill>
              <a:ea typeface="宋体" pitchFamily="2" charset="-122"/>
            </a:endParaRPr>
          </a:p>
          <a:p>
            <a:pPr eaLnBrk="1" hangingPunct="1">
              <a:spcBef>
                <a:spcPts val="800"/>
              </a:spcBef>
              <a:buClrTx/>
              <a:buFontTx/>
              <a:buNone/>
            </a:pPr>
            <a:endParaRPr lang="en-US" altLang="zh-CN" sz="3200" dirty="0">
              <a:solidFill>
                <a:srgbClr val="000000"/>
              </a:solidFill>
              <a:ea typeface="宋体" pitchFamily="2" charset="-122"/>
            </a:endParaRPr>
          </a:p>
          <a:p>
            <a:pPr eaLnBrk="1" hangingPunct="1">
              <a:spcBef>
                <a:spcPts val="800"/>
              </a:spcBef>
              <a:buClrTx/>
              <a:buFontTx/>
              <a:buNone/>
            </a:pPr>
            <a:endParaRPr lang="en-US" altLang="zh-CN" sz="3200" dirty="0">
              <a:solidFill>
                <a:srgbClr val="000000"/>
              </a:solidFill>
              <a:ea typeface="宋体" pitchFamily="2" charset="-122"/>
            </a:endParaRPr>
          </a:p>
        </p:txBody>
      </p:sp>
    </p:spTree>
    <p:extLst>
      <p:ext uri="{BB962C8B-B14F-4D97-AF65-F5344CB8AC3E}">
        <p14:creationId xmlns:p14="http://schemas.microsoft.com/office/powerpoint/2010/main" val="4283144473"/>
      </p:ext>
    </p:extLst>
  </p:cSld>
  <p:clrMapOvr>
    <a:masterClrMapping/>
  </p:clrMapOvr>
  <p:transition advTm="17408"/>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1"/>
          <p:cNvSpPr txBox="1">
            <a:spLocks noChangeArrowheads="1"/>
          </p:cNvSpPr>
          <p:nvPr/>
        </p:nvSpPr>
        <p:spPr bwMode="auto">
          <a:xfrm>
            <a:off x="714375" y="92793"/>
            <a:ext cx="77724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9144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r>
              <a:rPr lang="en-US" altLang="zh-CN" sz="3200" i="1" dirty="0">
                <a:solidFill>
                  <a:srgbClr val="993366"/>
                </a:solidFill>
                <a:latin typeface="黑体" pitchFamily="49" charset="-122"/>
              </a:rPr>
              <a:t>PageRank</a:t>
            </a:r>
            <a:r>
              <a:rPr lang="zh-CN" altLang="zh-CN" sz="3200" i="1" dirty="0">
                <a:solidFill>
                  <a:srgbClr val="993366"/>
                </a:solidFill>
                <a:latin typeface="黑体" pitchFamily="49" charset="-122"/>
              </a:rPr>
              <a:t>的随机浏览模型</a:t>
            </a:r>
          </a:p>
        </p:txBody>
      </p:sp>
      <p:sp>
        <p:nvSpPr>
          <p:cNvPr id="40963" name="Text Box 2"/>
          <p:cNvSpPr txBox="1">
            <a:spLocks noChangeArrowheads="1"/>
          </p:cNvSpPr>
          <p:nvPr/>
        </p:nvSpPr>
        <p:spPr bwMode="auto">
          <a:xfrm>
            <a:off x="762000" y="12192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lnSpc>
                <a:spcPct val="150000"/>
              </a:lnSpc>
              <a:spcBef>
                <a:spcPts val="1800"/>
              </a:spcBef>
              <a:buClrTx/>
              <a:buFontTx/>
              <a:buNone/>
            </a:pPr>
            <a:r>
              <a:rPr lang="en-US" altLang="zh-CN" sz="2400" dirty="0">
                <a:solidFill>
                  <a:srgbClr val="000000"/>
                </a:solidFill>
                <a:latin typeface="黑体" pitchFamily="49" charset="-122"/>
                <a:ea typeface="宋体" pitchFamily="2" charset="-122"/>
              </a:rPr>
              <a:t>    </a:t>
            </a:r>
            <a:r>
              <a:rPr lang="zh-CN" altLang="zh-CN" sz="2400" dirty="0">
                <a:solidFill>
                  <a:srgbClr val="000000"/>
                </a:solidFill>
                <a:latin typeface="黑体" pitchFamily="49" charset="-122"/>
              </a:rPr>
              <a:t>假定随机</a:t>
            </a:r>
            <a:r>
              <a:rPr lang="zh-CN" altLang="en-US" sz="2400" dirty="0">
                <a:solidFill>
                  <a:srgbClr val="000000"/>
                </a:solidFill>
                <a:latin typeface="黑体" pitchFamily="49" charset="-122"/>
              </a:rPr>
              <a:t>地</a:t>
            </a:r>
            <a:r>
              <a:rPr lang="zh-CN" altLang="zh-CN" sz="2400" dirty="0">
                <a:solidFill>
                  <a:srgbClr val="000000"/>
                </a:solidFill>
                <a:latin typeface="黑体" pitchFamily="49" charset="-122"/>
              </a:rPr>
              <a:t>从一个网页开始浏览，上网者不断点击</a:t>
            </a:r>
            <a:r>
              <a:rPr lang="zh-CN" altLang="zh-CN" sz="2400" dirty="0">
                <a:solidFill>
                  <a:srgbClr val="FF0000"/>
                </a:solidFill>
                <a:latin typeface="黑体" pitchFamily="49" charset="-122"/>
              </a:rPr>
              <a:t>当前网页的链接</a:t>
            </a:r>
            <a:r>
              <a:rPr lang="zh-CN" altLang="zh-CN" sz="2400" dirty="0">
                <a:solidFill>
                  <a:srgbClr val="000000"/>
                </a:solidFill>
                <a:latin typeface="黑体" pitchFamily="49" charset="-122"/>
              </a:rPr>
              <a:t>开始下一次浏览。但是，上网者最终厌倦了，开始了一个随机的网页。</a:t>
            </a:r>
            <a:r>
              <a:rPr lang="zh-CN" altLang="zh-CN" sz="2400" dirty="0">
                <a:solidFill>
                  <a:srgbClr val="993366"/>
                </a:solidFill>
                <a:latin typeface="黑体" pitchFamily="49" charset="-122"/>
              </a:rPr>
              <a:t>随机上网者用以上方式访问一个新网页的概率就等于这个网页</a:t>
            </a:r>
            <a:r>
              <a:rPr lang="en-US" altLang="zh-CN" sz="2400" dirty="0">
                <a:solidFill>
                  <a:srgbClr val="993366"/>
                </a:solidFill>
                <a:latin typeface="黑体" pitchFamily="49" charset="-122"/>
              </a:rPr>
              <a:t>PageRank</a:t>
            </a:r>
            <a:r>
              <a:rPr lang="zh-CN" altLang="zh-CN" sz="2400" dirty="0">
                <a:solidFill>
                  <a:srgbClr val="993366"/>
                </a:solidFill>
                <a:latin typeface="黑体" pitchFamily="49" charset="-122"/>
              </a:rPr>
              <a:t>值。</a:t>
            </a:r>
          </a:p>
          <a:p>
            <a:pPr eaLnBrk="1" hangingPunct="1">
              <a:lnSpc>
                <a:spcPct val="150000"/>
              </a:lnSpc>
              <a:spcBef>
                <a:spcPts val="1800"/>
              </a:spcBef>
              <a:buClrTx/>
              <a:buFontTx/>
              <a:buNone/>
            </a:pPr>
            <a:r>
              <a:rPr lang="en-US" altLang="zh-CN" sz="2400" dirty="0">
                <a:solidFill>
                  <a:srgbClr val="000000"/>
                </a:solidFill>
                <a:latin typeface="黑体" pitchFamily="49" charset="-122"/>
              </a:rPr>
              <a:t>    ① </a:t>
            </a:r>
            <a:r>
              <a:rPr lang="zh-CN" altLang="zh-CN" sz="2400" dirty="0">
                <a:solidFill>
                  <a:srgbClr val="000000"/>
                </a:solidFill>
                <a:latin typeface="黑体" pitchFamily="49" charset="-122"/>
              </a:rPr>
              <a:t>这种随机模型更加接近于用户的浏览行为</a:t>
            </a:r>
            <a:r>
              <a:rPr lang="zh-CN" altLang="en-US" sz="2400" dirty="0">
                <a:solidFill>
                  <a:srgbClr val="000000"/>
                </a:solidFill>
                <a:latin typeface="黑体" pitchFamily="49" charset="-122"/>
              </a:rPr>
              <a:t>；</a:t>
            </a:r>
          </a:p>
          <a:p>
            <a:pPr eaLnBrk="1" hangingPunct="1">
              <a:lnSpc>
                <a:spcPct val="150000"/>
              </a:lnSpc>
              <a:spcBef>
                <a:spcPts val="1800"/>
              </a:spcBef>
              <a:buClrTx/>
              <a:buFontTx/>
              <a:buNone/>
            </a:pPr>
            <a:r>
              <a:rPr lang="zh-CN" altLang="en-US" sz="2400" dirty="0">
                <a:solidFill>
                  <a:srgbClr val="000000"/>
                </a:solidFill>
                <a:latin typeface="黑体" pitchFamily="49" charset="-122"/>
              </a:rPr>
              <a:t>    ② 一定程度上解决了</a:t>
            </a:r>
            <a:r>
              <a:rPr lang="en-US" altLang="zh-CN" sz="2400" dirty="0">
                <a:solidFill>
                  <a:srgbClr val="000000"/>
                </a:solidFill>
                <a:latin typeface="黑体" pitchFamily="49" charset="-122"/>
              </a:rPr>
              <a:t>rank leak</a:t>
            </a:r>
            <a:r>
              <a:rPr lang="zh-CN" altLang="en-US" sz="2400" dirty="0">
                <a:solidFill>
                  <a:srgbClr val="000000"/>
                </a:solidFill>
                <a:latin typeface="黑体" pitchFamily="49" charset="-122"/>
              </a:rPr>
              <a:t>和</a:t>
            </a:r>
            <a:r>
              <a:rPr lang="en-US" altLang="zh-CN" sz="2400" dirty="0">
                <a:solidFill>
                  <a:srgbClr val="000000"/>
                </a:solidFill>
                <a:latin typeface="黑体" pitchFamily="49" charset="-122"/>
              </a:rPr>
              <a:t>rank sink</a:t>
            </a:r>
            <a:r>
              <a:rPr lang="zh-CN" altLang="en-US" sz="2400" dirty="0">
                <a:solidFill>
                  <a:srgbClr val="000000"/>
                </a:solidFill>
                <a:latin typeface="黑体" pitchFamily="49" charset="-122"/>
              </a:rPr>
              <a:t>的问题；</a:t>
            </a:r>
          </a:p>
          <a:p>
            <a:pPr eaLnBrk="1" hangingPunct="1">
              <a:lnSpc>
                <a:spcPct val="150000"/>
              </a:lnSpc>
              <a:spcBef>
                <a:spcPts val="1800"/>
              </a:spcBef>
              <a:buClrTx/>
              <a:buFontTx/>
              <a:buNone/>
            </a:pPr>
            <a:r>
              <a:rPr lang="zh-CN" altLang="en-US" sz="2400" dirty="0">
                <a:solidFill>
                  <a:srgbClr val="000000"/>
                </a:solidFill>
                <a:latin typeface="黑体" pitchFamily="49" charset="-122"/>
              </a:rPr>
              <a:t>    ③ 保证</a:t>
            </a:r>
            <a:r>
              <a:rPr lang="en-US" altLang="zh-CN" sz="2400" dirty="0" err="1">
                <a:solidFill>
                  <a:srgbClr val="000000"/>
                </a:solidFill>
                <a:latin typeface="黑体" pitchFamily="49" charset="-122"/>
              </a:rPr>
              <a:t>pagerank</a:t>
            </a:r>
            <a:r>
              <a:rPr lang="zh-CN" altLang="en-US" sz="2400" dirty="0">
                <a:solidFill>
                  <a:srgbClr val="000000"/>
                </a:solidFill>
                <a:latin typeface="黑体" pitchFamily="49" charset="-122"/>
              </a:rPr>
              <a:t>具有唯一值。</a:t>
            </a:r>
            <a:endParaRPr lang="zh-CN" altLang="zh-CN" sz="2400" dirty="0">
              <a:solidFill>
                <a:srgbClr val="000000"/>
              </a:solidFill>
              <a:latin typeface="黑体" pitchFamily="49" charset="-122"/>
            </a:endParaRPr>
          </a:p>
          <a:p>
            <a:pPr eaLnBrk="1" hangingPunct="1">
              <a:spcBef>
                <a:spcPts val="575"/>
              </a:spcBef>
              <a:buClrTx/>
              <a:buFontTx/>
              <a:buNone/>
            </a:pPr>
            <a:endParaRPr lang="zh-CN" altLang="en-GB" sz="2400" dirty="0">
              <a:solidFill>
                <a:srgbClr val="000000"/>
              </a:solidFill>
              <a:latin typeface="黑体" pitchFamily="49" charset="-122"/>
            </a:endParaRPr>
          </a:p>
        </p:txBody>
      </p:sp>
    </p:spTree>
    <p:extLst>
      <p:ext uri="{BB962C8B-B14F-4D97-AF65-F5344CB8AC3E}">
        <p14:creationId xmlns:p14="http://schemas.microsoft.com/office/powerpoint/2010/main" val="246106377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1"/>
          <p:cNvSpPr txBox="1">
            <a:spLocks noChangeArrowheads="1"/>
          </p:cNvSpPr>
          <p:nvPr/>
        </p:nvSpPr>
        <p:spPr bwMode="auto">
          <a:xfrm>
            <a:off x="642938" y="152400"/>
            <a:ext cx="77724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9144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r>
              <a:rPr lang="zh-CN" altLang="zh-CN" sz="2800" b="1" i="1">
                <a:solidFill>
                  <a:srgbClr val="990099"/>
                </a:solidFill>
                <a:latin typeface="黑体" pitchFamily="49" charset="-122"/>
              </a:rPr>
              <a:t>随机浏览模型的图表示</a:t>
            </a:r>
          </a:p>
        </p:txBody>
      </p:sp>
      <p:grpSp>
        <p:nvGrpSpPr>
          <p:cNvPr id="41987" name="Group 2"/>
          <p:cNvGrpSpPr>
            <a:grpSpLocks/>
          </p:cNvGrpSpPr>
          <p:nvPr/>
        </p:nvGrpSpPr>
        <p:grpSpPr bwMode="auto">
          <a:xfrm>
            <a:off x="2571750" y="1295400"/>
            <a:ext cx="3559175" cy="3522662"/>
            <a:chOff x="1620" y="945"/>
            <a:chExt cx="2242" cy="2219"/>
          </a:xfrm>
        </p:grpSpPr>
        <p:pic>
          <p:nvPicPr>
            <p:cNvPr id="4198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 y="945"/>
              <a:ext cx="2242" cy="2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1990" name="Text Box 4"/>
            <p:cNvSpPr txBox="1">
              <a:spLocks noChangeArrowheads="1"/>
            </p:cNvSpPr>
            <p:nvPr/>
          </p:nvSpPr>
          <p:spPr bwMode="auto">
            <a:xfrm>
              <a:off x="1620" y="945"/>
              <a:ext cx="2242" cy="2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41988" name="Rectangle 5"/>
          <p:cNvSpPr>
            <a:spLocks noChangeArrowheads="1"/>
          </p:cNvSpPr>
          <p:nvPr/>
        </p:nvSpPr>
        <p:spPr bwMode="auto">
          <a:xfrm>
            <a:off x="571500" y="4867275"/>
            <a:ext cx="8001000"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r>
              <a:rPr lang="zh-CN" altLang="zh-CN" sz="2400">
                <a:solidFill>
                  <a:srgbClr val="000000"/>
                </a:solidFill>
                <a:latin typeface="黑体" pitchFamily="49" charset="-122"/>
              </a:rPr>
              <a:t>设定任意两个顶点之间都有直接通路，在每个顶点处以概率</a:t>
            </a:r>
            <a:r>
              <a:rPr lang="en-US" altLang="zh-CN" sz="2400">
                <a:solidFill>
                  <a:srgbClr val="000000"/>
                </a:solidFill>
                <a:latin typeface="黑体" pitchFamily="49" charset="-122"/>
              </a:rPr>
              <a:t>d</a:t>
            </a:r>
            <a:r>
              <a:rPr lang="zh-CN" altLang="zh-CN" sz="2400">
                <a:solidFill>
                  <a:srgbClr val="000000"/>
                </a:solidFill>
                <a:latin typeface="黑体" pitchFamily="49" charset="-122"/>
              </a:rPr>
              <a:t>按原来蓝色方向转移，以概率</a:t>
            </a:r>
            <a:r>
              <a:rPr lang="en-US" altLang="zh-CN" sz="2400">
                <a:solidFill>
                  <a:srgbClr val="000000"/>
                </a:solidFill>
                <a:latin typeface="黑体" pitchFamily="49" charset="-122"/>
              </a:rPr>
              <a:t>1-d</a:t>
            </a:r>
            <a:r>
              <a:rPr lang="zh-CN" altLang="zh-CN" sz="2400">
                <a:solidFill>
                  <a:srgbClr val="000000"/>
                </a:solidFill>
                <a:latin typeface="黑体" pitchFamily="49" charset="-122"/>
              </a:rPr>
              <a:t>按红色方向转移。</a:t>
            </a:r>
          </a:p>
        </p:txBody>
      </p:sp>
    </p:spTree>
    <p:extLst>
      <p:ext uri="{BB962C8B-B14F-4D97-AF65-F5344CB8AC3E}">
        <p14:creationId xmlns:p14="http://schemas.microsoft.com/office/powerpoint/2010/main" val="282881493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1"/>
          <p:cNvSpPr txBox="1">
            <a:spLocks noChangeArrowheads="1"/>
          </p:cNvSpPr>
          <p:nvPr/>
        </p:nvSpPr>
        <p:spPr bwMode="auto">
          <a:xfrm>
            <a:off x="500063" y="0"/>
            <a:ext cx="6891337"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9144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r>
              <a:rPr lang="zh-CN" altLang="zh-CN" sz="2800" b="1" i="1" dirty="0">
                <a:solidFill>
                  <a:srgbClr val="990099"/>
                </a:solidFill>
                <a:latin typeface="黑体" pitchFamily="49" charset="-122"/>
              </a:rPr>
              <a:t>随机浏览模型的邻接表表示</a:t>
            </a:r>
          </a:p>
        </p:txBody>
      </p:sp>
      <p:sp>
        <p:nvSpPr>
          <p:cNvPr id="43011" name="Text Box 2"/>
          <p:cNvSpPr txBox="1">
            <a:spLocks noChangeArrowheads="1"/>
          </p:cNvSpPr>
          <p:nvPr/>
        </p:nvSpPr>
        <p:spPr bwMode="auto">
          <a:xfrm>
            <a:off x="609600" y="914400"/>
            <a:ext cx="8205787"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marL="549275" indent="-223838"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spcBef>
                <a:spcPts val="575"/>
              </a:spcBef>
              <a:buClrTx/>
              <a:buFontTx/>
              <a:buNone/>
            </a:pPr>
            <a:r>
              <a:rPr lang="zh-CN" altLang="en-GB" sz="2400" dirty="0">
                <a:solidFill>
                  <a:srgbClr val="000000"/>
                </a:solidFill>
                <a:latin typeface="黑体" pitchFamily="49" charset="-122"/>
                <a:ea typeface="宋体" pitchFamily="2" charset="-122"/>
              </a:rPr>
              <a:t>    </a:t>
            </a:r>
            <a:r>
              <a:rPr lang="zh-CN" altLang="zh-CN" sz="2200" dirty="0">
                <a:solidFill>
                  <a:srgbClr val="000000"/>
                </a:solidFill>
                <a:latin typeface="黑体" pitchFamily="49" charset="-122"/>
              </a:rPr>
              <a:t>由于网页数目巨大，网页之间的连接关系的邻接矩阵是一个很大的稀疏矩阵</a:t>
            </a:r>
            <a:r>
              <a:rPr lang="en-GB" altLang="zh-CN" sz="2200" dirty="0">
                <a:solidFill>
                  <a:srgbClr val="000000"/>
                </a:solidFill>
                <a:latin typeface="黑体" pitchFamily="49" charset="-122"/>
              </a:rPr>
              <a:t>,</a:t>
            </a:r>
            <a:r>
              <a:rPr lang="zh-CN" altLang="zh-CN" sz="2200" dirty="0">
                <a:solidFill>
                  <a:srgbClr val="000000"/>
                </a:solidFill>
                <a:latin typeface="黑体" pitchFamily="49" charset="-122"/>
              </a:rPr>
              <a:t>采用邻接表来表示网页之间的连接关系</a:t>
            </a:r>
            <a:r>
              <a:rPr lang="en-GB" altLang="zh-CN" sz="2200" dirty="0">
                <a:solidFill>
                  <a:srgbClr val="000000"/>
                </a:solidFill>
                <a:latin typeface="黑体" pitchFamily="49" charset="-122"/>
              </a:rPr>
              <a:t>.</a:t>
            </a:r>
            <a:r>
              <a:rPr lang="zh-CN" altLang="zh-CN" sz="2200" dirty="0">
                <a:solidFill>
                  <a:srgbClr val="000000"/>
                </a:solidFill>
                <a:latin typeface="黑体" pitchFamily="49" charset="-122"/>
              </a:rPr>
              <a:t>随机浏览模型的</a:t>
            </a:r>
            <a:r>
              <a:rPr lang="en-US" altLang="zh-CN" sz="2200" dirty="0">
                <a:solidFill>
                  <a:srgbClr val="000000"/>
                </a:solidFill>
                <a:latin typeface="黑体" pitchFamily="49" charset="-122"/>
              </a:rPr>
              <a:t>PageRank</a:t>
            </a:r>
            <a:r>
              <a:rPr lang="zh-CN" altLang="zh-CN" sz="2200" dirty="0">
                <a:solidFill>
                  <a:srgbClr val="000000"/>
                </a:solidFill>
                <a:latin typeface="黑体" pitchFamily="49" charset="-122"/>
              </a:rPr>
              <a:t>公式：</a:t>
            </a:r>
          </a:p>
          <a:p>
            <a:pPr eaLnBrk="1" hangingPunct="1">
              <a:spcBef>
                <a:spcPts val="575"/>
              </a:spcBef>
              <a:buClrTx/>
              <a:buFontTx/>
              <a:buNone/>
            </a:pPr>
            <a:endParaRPr lang="en-US" altLang="zh-CN" sz="2200" dirty="0">
              <a:solidFill>
                <a:srgbClr val="000000"/>
              </a:solidFill>
              <a:latin typeface="黑体" pitchFamily="49" charset="-122"/>
            </a:endParaRPr>
          </a:p>
          <a:p>
            <a:pPr lvl="1" eaLnBrk="1" hangingPunct="1">
              <a:spcBef>
                <a:spcPts val="375"/>
              </a:spcBef>
              <a:buClrTx/>
              <a:buFontTx/>
              <a:buNone/>
            </a:pPr>
            <a:endParaRPr lang="en-US" altLang="zh-CN" sz="2200" dirty="0">
              <a:solidFill>
                <a:srgbClr val="000000"/>
              </a:solidFill>
              <a:latin typeface="黑体" pitchFamily="49" charset="-122"/>
            </a:endParaRPr>
          </a:p>
          <a:p>
            <a:pPr eaLnBrk="1" hangingPunct="1">
              <a:lnSpc>
                <a:spcPct val="80000"/>
              </a:lnSpc>
              <a:spcBef>
                <a:spcPts val="500"/>
              </a:spcBef>
              <a:buClrTx/>
              <a:buFontTx/>
              <a:buNone/>
            </a:pPr>
            <a:r>
              <a:rPr lang="en-US" altLang="zh-CN" sz="2200" dirty="0">
                <a:solidFill>
                  <a:srgbClr val="000000"/>
                </a:solidFill>
                <a:latin typeface="黑体" pitchFamily="49" charset="-122"/>
              </a:rPr>
              <a:t>     N: </a:t>
            </a:r>
            <a:r>
              <a:rPr lang="zh-CN" altLang="zh-CN" sz="2200" dirty="0">
                <a:solidFill>
                  <a:srgbClr val="000000"/>
                </a:solidFill>
                <a:latin typeface="黑体" pitchFamily="49" charset="-122"/>
              </a:rPr>
              <a:t>网络中网页总数</a:t>
            </a:r>
          </a:p>
          <a:p>
            <a:pPr eaLnBrk="1" hangingPunct="1">
              <a:lnSpc>
                <a:spcPct val="80000"/>
              </a:lnSpc>
              <a:spcBef>
                <a:spcPts val="500"/>
              </a:spcBef>
              <a:buClrTx/>
              <a:buFontTx/>
              <a:buNone/>
            </a:pPr>
            <a:r>
              <a:rPr lang="en-US" altLang="zh-CN" sz="2200" dirty="0">
                <a:solidFill>
                  <a:srgbClr val="000000"/>
                </a:solidFill>
                <a:latin typeface="黑体" pitchFamily="49" charset="-122"/>
              </a:rPr>
              <a:t>     d: </a:t>
            </a:r>
            <a:r>
              <a:rPr lang="zh-CN" altLang="zh-CN" sz="2200" dirty="0">
                <a:solidFill>
                  <a:srgbClr val="000000"/>
                </a:solidFill>
                <a:latin typeface="黑体" pitchFamily="49" charset="-122"/>
              </a:rPr>
              <a:t>阻尼因子，通常设为0.85</a:t>
            </a:r>
            <a:r>
              <a:rPr lang="en-US" altLang="zh-CN" sz="2200" dirty="0">
                <a:solidFill>
                  <a:srgbClr val="000000"/>
                </a:solidFill>
                <a:latin typeface="黑体" pitchFamily="49" charset="-122"/>
              </a:rPr>
              <a:t>,</a:t>
            </a:r>
            <a:r>
              <a:rPr lang="zh-CN" altLang="zh-CN" sz="2200" dirty="0">
                <a:solidFill>
                  <a:srgbClr val="000000"/>
                </a:solidFill>
                <a:latin typeface="黑体" pitchFamily="49" charset="-122"/>
              </a:rPr>
              <a:t>d即按照超链</a:t>
            </a:r>
            <a:r>
              <a:rPr lang="zh-CN" altLang="en-US" sz="2200" dirty="0">
                <a:solidFill>
                  <a:srgbClr val="000000"/>
                </a:solidFill>
                <a:latin typeface="黑体" pitchFamily="49" charset="-122"/>
              </a:rPr>
              <a:t>接</a:t>
            </a:r>
            <a:r>
              <a:rPr lang="zh-CN" altLang="zh-CN" sz="2200" dirty="0">
                <a:solidFill>
                  <a:srgbClr val="000000"/>
                </a:solidFill>
                <a:latin typeface="黑体" pitchFamily="49" charset="-122"/>
              </a:rPr>
              <a:t>进行浏览的概率；</a:t>
            </a:r>
          </a:p>
          <a:p>
            <a:pPr eaLnBrk="1" hangingPunct="1">
              <a:lnSpc>
                <a:spcPct val="80000"/>
              </a:lnSpc>
              <a:spcBef>
                <a:spcPts val="500"/>
              </a:spcBef>
              <a:buClrTx/>
              <a:buFontTx/>
              <a:buNone/>
            </a:pPr>
            <a:r>
              <a:rPr lang="en-US" altLang="zh-CN" sz="2200" dirty="0">
                <a:solidFill>
                  <a:srgbClr val="000000"/>
                </a:solidFill>
                <a:latin typeface="黑体" pitchFamily="49" charset="-122"/>
              </a:rPr>
              <a:t>     </a:t>
            </a:r>
            <a:r>
              <a:rPr lang="zh-CN" altLang="zh-CN" sz="2200" dirty="0">
                <a:solidFill>
                  <a:srgbClr val="000000"/>
                </a:solidFill>
                <a:latin typeface="黑体" pitchFamily="49" charset="-122"/>
              </a:rPr>
              <a:t>1-d</a:t>
            </a:r>
            <a:r>
              <a:rPr lang="zh-CN" altLang="en-US" sz="2200" dirty="0">
                <a:solidFill>
                  <a:srgbClr val="000000"/>
                </a:solidFill>
                <a:latin typeface="黑体" pitchFamily="49" charset="-122"/>
              </a:rPr>
              <a:t>：</a:t>
            </a:r>
            <a:r>
              <a:rPr lang="zh-CN" altLang="zh-CN" sz="2200" dirty="0">
                <a:solidFill>
                  <a:srgbClr val="000000"/>
                </a:solidFill>
                <a:latin typeface="黑体" pitchFamily="49" charset="-122"/>
              </a:rPr>
              <a:t>随机跳转一个新网页的概率</a:t>
            </a:r>
          </a:p>
          <a:p>
            <a:pPr eaLnBrk="1" hangingPunct="1">
              <a:lnSpc>
                <a:spcPct val="80000"/>
              </a:lnSpc>
              <a:spcBef>
                <a:spcPts val="500"/>
              </a:spcBef>
              <a:buClrTx/>
              <a:buFontTx/>
              <a:buNone/>
            </a:pPr>
            <a:r>
              <a:rPr lang="en-US" altLang="zh-CN" sz="2200" dirty="0">
                <a:solidFill>
                  <a:srgbClr val="000000"/>
                </a:solidFill>
                <a:latin typeface="黑体" pitchFamily="49" charset="-122"/>
              </a:rPr>
              <a:t>     PR(</a:t>
            </a:r>
            <a:r>
              <a:rPr lang="en-US" altLang="zh-CN" sz="2200" dirty="0" err="1">
                <a:solidFill>
                  <a:srgbClr val="000000"/>
                </a:solidFill>
                <a:latin typeface="黑体" pitchFamily="49" charset="-122"/>
              </a:rPr>
              <a:t>pj</a:t>
            </a:r>
            <a:r>
              <a:rPr lang="en-US" altLang="zh-CN" sz="2200" dirty="0">
                <a:solidFill>
                  <a:srgbClr val="000000"/>
                </a:solidFill>
                <a:latin typeface="黑体" pitchFamily="49" charset="-122"/>
              </a:rPr>
              <a:t>):</a:t>
            </a:r>
            <a:r>
              <a:rPr lang="zh-CN" altLang="zh-CN" sz="2200" dirty="0">
                <a:solidFill>
                  <a:srgbClr val="000000"/>
                </a:solidFill>
                <a:latin typeface="黑体" pitchFamily="49" charset="-122"/>
              </a:rPr>
              <a:t>网页</a:t>
            </a:r>
            <a:r>
              <a:rPr lang="en-US" altLang="zh-CN" sz="2200" dirty="0" err="1">
                <a:solidFill>
                  <a:srgbClr val="000000"/>
                </a:solidFill>
                <a:latin typeface="黑体" pitchFamily="49" charset="-122"/>
              </a:rPr>
              <a:t>pj</a:t>
            </a:r>
            <a:r>
              <a:rPr lang="zh-CN" altLang="zh-CN" sz="2200" dirty="0">
                <a:solidFill>
                  <a:srgbClr val="000000"/>
                </a:solidFill>
                <a:latin typeface="黑体" pitchFamily="49" charset="-122"/>
              </a:rPr>
              <a:t>的</a:t>
            </a:r>
            <a:r>
              <a:rPr lang="en-US" altLang="zh-CN" sz="2200" dirty="0">
                <a:solidFill>
                  <a:srgbClr val="000000"/>
                </a:solidFill>
                <a:latin typeface="黑体" pitchFamily="49" charset="-122"/>
              </a:rPr>
              <a:t>PR</a:t>
            </a:r>
            <a:r>
              <a:rPr lang="zh-CN" altLang="zh-CN" sz="2200" dirty="0">
                <a:solidFill>
                  <a:srgbClr val="000000"/>
                </a:solidFill>
                <a:latin typeface="黑体" pitchFamily="49" charset="-122"/>
              </a:rPr>
              <a:t>值</a:t>
            </a:r>
          </a:p>
          <a:p>
            <a:pPr eaLnBrk="1" hangingPunct="1">
              <a:lnSpc>
                <a:spcPct val="80000"/>
              </a:lnSpc>
              <a:spcBef>
                <a:spcPts val="500"/>
              </a:spcBef>
              <a:buClrTx/>
              <a:buFontTx/>
              <a:buNone/>
            </a:pPr>
            <a:r>
              <a:rPr lang="en-US" altLang="zh-CN" sz="2200" dirty="0">
                <a:solidFill>
                  <a:srgbClr val="000000"/>
                </a:solidFill>
                <a:latin typeface="黑体" pitchFamily="49" charset="-122"/>
              </a:rPr>
              <a:t>     L(</a:t>
            </a:r>
            <a:r>
              <a:rPr lang="en-US" altLang="zh-CN" sz="2200" dirty="0" err="1">
                <a:solidFill>
                  <a:srgbClr val="000000"/>
                </a:solidFill>
                <a:latin typeface="黑体" pitchFamily="49" charset="-122"/>
              </a:rPr>
              <a:t>pj</a:t>
            </a:r>
            <a:r>
              <a:rPr lang="en-US" altLang="zh-CN" sz="2200" dirty="0">
                <a:solidFill>
                  <a:srgbClr val="000000"/>
                </a:solidFill>
                <a:latin typeface="黑体" pitchFamily="49" charset="-122"/>
              </a:rPr>
              <a:t>)</a:t>
            </a:r>
            <a:r>
              <a:rPr lang="zh-CN" altLang="zh-CN" sz="2200" dirty="0">
                <a:solidFill>
                  <a:srgbClr val="000000"/>
                </a:solidFill>
                <a:latin typeface="黑体" pitchFamily="49" charset="-122"/>
              </a:rPr>
              <a:t>：网页</a:t>
            </a:r>
            <a:r>
              <a:rPr lang="en-US" altLang="zh-CN" sz="2200" dirty="0" err="1">
                <a:solidFill>
                  <a:srgbClr val="000000"/>
                </a:solidFill>
                <a:latin typeface="黑体" pitchFamily="49" charset="-122"/>
              </a:rPr>
              <a:t>pj</a:t>
            </a:r>
            <a:r>
              <a:rPr lang="zh-CN" altLang="zh-CN" sz="2200" dirty="0">
                <a:solidFill>
                  <a:srgbClr val="000000"/>
                </a:solidFill>
                <a:latin typeface="黑体" pitchFamily="49" charset="-122"/>
              </a:rPr>
              <a:t>的链出网页数</a:t>
            </a:r>
            <a:endParaRPr lang="zh-CN" altLang="en-GB" sz="2200" dirty="0">
              <a:solidFill>
                <a:srgbClr val="993366"/>
              </a:solidFill>
              <a:latin typeface="黑体" pitchFamily="49" charset="-122"/>
            </a:endParaRPr>
          </a:p>
          <a:p>
            <a:pPr eaLnBrk="1" hangingPunct="1">
              <a:buClrTx/>
              <a:buFontTx/>
              <a:buNone/>
            </a:pPr>
            <a:r>
              <a:rPr lang="zh-CN" altLang="en-GB" sz="2600" dirty="0">
                <a:solidFill>
                  <a:srgbClr val="993366"/>
                </a:solidFill>
                <a:latin typeface="黑体" pitchFamily="49" charset="-122"/>
              </a:rPr>
              <a:t>    </a:t>
            </a:r>
            <a:r>
              <a:rPr lang="zh-CN" altLang="zh-CN" sz="2000" dirty="0" smtClean="0">
                <a:solidFill>
                  <a:srgbClr val="000000"/>
                </a:solidFill>
                <a:latin typeface="黑体" pitchFamily="49" charset="-122"/>
              </a:rPr>
              <a:t>一</a:t>
            </a:r>
            <a:r>
              <a:rPr lang="zh-CN" altLang="zh-CN" sz="2000" dirty="0">
                <a:solidFill>
                  <a:srgbClr val="000000"/>
                </a:solidFill>
                <a:latin typeface="黑体" pitchFamily="49" charset="-122"/>
              </a:rPr>
              <a:t>个页面的</a:t>
            </a:r>
            <a:r>
              <a:rPr lang="en-US" altLang="zh-CN" sz="2000" dirty="0">
                <a:solidFill>
                  <a:srgbClr val="000000"/>
                </a:solidFill>
                <a:latin typeface="黑体" pitchFamily="49" charset="-122"/>
              </a:rPr>
              <a:t>PageRank</a:t>
            </a:r>
            <a:r>
              <a:rPr lang="zh-CN" altLang="zh-CN" sz="2000" dirty="0">
                <a:solidFill>
                  <a:srgbClr val="000000"/>
                </a:solidFill>
                <a:latin typeface="黑体" pitchFamily="49" charset="-122"/>
              </a:rPr>
              <a:t>是由其他页面的</a:t>
            </a:r>
            <a:r>
              <a:rPr lang="en-US" altLang="zh-CN" sz="2000" dirty="0">
                <a:solidFill>
                  <a:srgbClr val="000000"/>
                </a:solidFill>
                <a:latin typeface="黑体" pitchFamily="49" charset="-122"/>
              </a:rPr>
              <a:t>PageRank</a:t>
            </a:r>
            <a:r>
              <a:rPr lang="zh-CN" altLang="zh-CN" sz="2000" dirty="0">
                <a:solidFill>
                  <a:srgbClr val="000000"/>
                </a:solidFill>
                <a:latin typeface="黑体" pitchFamily="49" charset="-122"/>
              </a:rPr>
              <a:t>计算到。</a:t>
            </a:r>
            <a:r>
              <a:rPr lang="en-US" altLang="zh-CN" sz="2000" dirty="0">
                <a:solidFill>
                  <a:srgbClr val="000000"/>
                </a:solidFill>
                <a:latin typeface="黑体" pitchFamily="49" charset="-122"/>
              </a:rPr>
              <a:t>Google</a:t>
            </a:r>
            <a:r>
              <a:rPr lang="zh-CN" altLang="zh-CN" sz="2000" dirty="0">
                <a:solidFill>
                  <a:srgbClr val="000000"/>
                </a:solidFill>
                <a:latin typeface="黑体" pitchFamily="49" charset="-122"/>
              </a:rPr>
              <a:t>不断的</a:t>
            </a:r>
            <a:r>
              <a:rPr lang="zh-CN" altLang="zh-CN" sz="2000" dirty="0">
                <a:solidFill>
                  <a:srgbClr val="993366"/>
                </a:solidFill>
                <a:latin typeface="黑体" pitchFamily="49" charset="-122"/>
              </a:rPr>
              <a:t>重复计算每个页面的</a:t>
            </a:r>
            <a:r>
              <a:rPr lang="en-US" altLang="zh-CN" sz="2000" dirty="0">
                <a:solidFill>
                  <a:srgbClr val="993366"/>
                </a:solidFill>
                <a:latin typeface="黑体" pitchFamily="49" charset="-122"/>
              </a:rPr>
              <a:t>PageRank</a:t>
            </a:r>
            <a:r>
              <a:rPr lang="zh-CN" altLang="zh-CN" sz="2000" dirty="0">
                <a:solidFill>
                  <a:srgbClr val="000000"/>
                </a:solidFill>
                <a:latin typeface="黑体" pitchFamily="49" charset="-122"/>
              </a:rPr>
              <a:t>。如果给每个页面</a:t>
            </a:r>
            <a:r>
              <a:rPr lang="zh-CN" altLang="zh-CN" sz="2000" dirty="0">
                <a:solidFill>
                  <a:srgbClr val="993366"/>
                </a:solidFill>
                <a:latin typeface="黑体" pitchFamily="49" charset="-122"/>
              </a:rPr>
              <a:t>一个随机</a:t>
            </a:r>
            <a:r>
              <a:rPr lang="en-US" altLang="zh-CN" sz="2000" dirty="0">
                <a:solidFill>
                  <a:srgbClr val="993366"/>
                </a:solidFill>
                <a:latin typeface="黑体" pitchFamily="49" charset="-122"/>
              </a:rPr>
              <a:t>PageRank</a:t>
            </a:r>
            <a:r>
              <a:rPr lang="zh-CN" altLang="zh-CN" sz="2000" dirty="0">
                <a:solidFill>
                  <a:srgbClr val="993366"/>
                </a:solidFill>
                <a:latin typeface="黑体" pitchFamily="49" charset="-122"/>
              </a:rPr>
              <a:t>值</a:t>
            </a:r>
            <a:r>
              <a:rPr lang="zh-CN" altLang="zh-CN" sz="2000" dirty="0">
                <a:solidFill>
                  <a:srgbClr val="000000"/>
                </a:solidFill>
                <a:latin typeface="黑体" pitchFamily="49" charset="-122"/>
              </a:rPr>
              <a:t>（非</a:t>
            </a:r>
            <a:r>
              <a:rPr lang="en-US" altLang="zh-CN" sz="2000" dirty="0">
                <a:solidFill>
                  <a:srgbClr val="000000"/>
                </a:solidFill>
                <a:latin typeface="黑体" pitchFamily="49" charset="-122"/>
              </a:rPr>
              <a:t>0</a:t>
            </a:r>
            <a:r>
              <a:rPr lang="zh-CN" altLang="zh-CN" sz="2000" dirty="0">
                <a:solidFill>
                  <a:srgbClr val="000000"/>
                </a:solidFill>
                <a:latin typeface="黑体" pitchFamily="49" charset="-122"/>
              </a:rPr>
              <a:t>），</a:t>
            </a:r>
            <a:r>
              <a:rPr lang="zh-CN" altLang="en-GB" sz="2000" dirty="0">
                <a:solidFill>
                  <a:schemeClr val="tx1"/>
                </a:solidFill>
                <a:latin typeface="黑体" pitchFamily="49" charset="-122"/>
              </a:rPr>
              <a:t>由于等式</a:t>
            </a:r>
            <a:r>
              <a:rPr lang="en-GB" altLang="zh-CN" sz="2000" dirty="0">
                <a:solidFill>
                  <a:srgbClr val="990099"/>
                </a:solidFill>
                <a:latin typeface="黑体" pitchFamily="49" charset="-122"/>
              </a:rPr>
              <a:t>PR=A*PR</a:t>
            </a:r>
            <a:r>
              <a:rPr lang="zh-CN" altLang="en-GB" sz="2000" dirty="0">
                <a:solidFill>
                  <a:schemeClr val="tx1"/>
                </a:solidFill>
                <a:latin typeface="黑体" pitchFamily="49" charset="-122"/>
              </a:rPr>
              <a:t>满足</a:t>
            </a:r>
            <a:r>
              <a:rPr lang="zh-CN" altLang="en-GB" sz="2000" dirty="0">
                <a:solidFill>
                  <a:srgbClr val="990099"/>
                </a:solidFill>
                <a:latin typeface="黑体" pitchFamily="49" charset="-122"/>
              </a:rPr>
              <a:t>马尔可夫链</a:t>
            </a:r>
            <a:r>
              <a:rPr lang="zh-CN" altLang="en-GB" sz="2000" dirty="0">
                <a:solidFill>
                  <a:schemeClr val="tx1"/>
                </a:solidFill>
                <a:latin typeface="黑体" pitchFamily="49" charset="-122"/>
              </a:rPr>
              <a:t>的性质，如果马尔可夫链</a:t>
            </a:r>
            <a:r>
              <a:rPr lang="zh-CN" altLang="en-GB" sz="2000" dirty="0">
                <a:solidFill>
                  <a:srgbClr val="990099"/>
                </a:solidFill>
                <a:latin typeface="黑体" pitchFamily="49" charset="-122"/>
              </a:rPr>
              <a:t>收敛</a:t>
            </a:r>
            <a:r>
              <a:rPr lang="zh-CN" altLang="en-GB" sz="2000" dirty="0">
                <a:solidFill>
                  <a:schemeClr val="tx1"/>
                </a:solidFill>
                <a:latin typeface="黑体" pitchFamily="49" charset="-122"/>
              </a:rPr>
              <a:t>，则</a:t>
            </a:r>
            <a:r>
              <a:rPr lang="en-GB" altLang="zh-CN" sz="2000" dirty="0">
                <a:solidFill>
                  <a:schemeClr val="tx1"/>
                </a:solidFill>
                <a:latin typeface="黑体" pitchFamily="49" charset="-122"/>
              </a:rPr>
              <a:t>PR</a:t>
            </a:r>
            <a:r>
              <a:rPr lang="zh-CN" altLang="en-GB" sz="2000" dirty="0">
                <a:solidFill>
                  <a:schemeClr val="tx1"/>
                </a:solidFill>
                <a:latin typeface="黑体" pitchFamily="49" charset="-122"/>
              </a:rPr>
              <a:t>存在</a:t>
            </a:r>
            <a:r>
              <a:rPr lang="zh-CN" altLang="en-GB" sz="2000" dirty="0">
                <a:solidFill>
                  <a:srgbClr val="990099"/>
                </a:solidFill>
                <a:latin typeface="黑体" pitchFamily="49" charset="-122"/>
              </a:rPr>
              <a:t>唯一解</a:t>
            </a:r>
            <a:r>
              <a:rPr lang="en-GB" altLang="zh-CN" sz="2000" dirty="0">
                <a:solidFill>
                  <a:schemeClr val="tx1"/>
                </a:solidFill>
                <a:latin typeface="黑体" pitchFamily="49" charset="-122"/>
              </a:rPr>
              <a:t>.</a:t>
            </a:r>
            <a:r>
              <a:rPr lang="zh-CN" altLang="zh-CN" sz="2000" dirty="0">
                <a:solidFill>
                  <a:srgbClr val="000000"/>
                </a:solidFill>
                <a:latin typeface="黑体" pitchFamily="49" charset="-122"/>
              </a:rPr>
              <a:t>通过</a:t>
            </a:r>
            <a:r>
              <a:rPr lang="zh-CN" altLang="zh-CN" sz="2000" dirty="0">
                <a:solidFill>
                  <a:srgbClr val="993366"/>
                </a:solidFill>
                <a:latin typeface="黑体" pitchFamily="49" charset="-122"/>
              </a:rPr>
              <a:t>迭代计算</a:t>
            </a:r>
            <a:r>
              <a:rPr lang="zh-CN" altLang="zh-CN" sz="2000" dirty="0">
                <a:solidFill>
                  <a:srgbClr val="000000"/>
                </a:solidFill>
                <a:latin typeface="黑体" pitchFamily="49" charset="-122"/>
              </a:rPr>
              <a:t>得到所有节点的</a:t>
            </a:r>
            <a:r>
              <a:rPr lang="en-US" altLang="zh-CN" sz="2000" dirty="0">
                <a:solidFill>
                  <a:srgbClr val="000000"/>
                </a:solidFill>
                <a:latin typeface="黑体" pitchFamily="49" charset="-122"/>
              </a:rPr>
              <a:t>PageRank</a:t>
            </a:r>
            <a:r>
              <a:rPr lang="zh-CN" altLang="zh-CN" sz="2000" dirty="0">
                <a:solidFill>
                  <a:srgbClr val="000000"/>
                </a:solidFill>
                <a:latin typeface="黑体" pitchFamily="49" charset="-122"/>
              </a:rPr>
              <a:t>值。那么经过</a:t>
            </a:r>
            <a:r>
              <a:rPr lang="zh-CN" altLang="zh-CN" sz="2000" dirty="0">
                <a:solidFill>
                  <a:srgbClr val="993366"/>
                </a:solidFill>
                <a:latin typeface="黑体" pitchFamily="49" charset="-122"/>
              </a:rPr>
              <a:t>不断的重复计算</a:t>
            </a:r>
            <a:r>
              <a:rPr lang="zh-CN" altLang="zh-CN" sz="2000" dirty="0">
                <a:solidFill>
                  <a:srgbClr val="000000"/>
                </a:solidFill>
                <a:latin typeface="黑体" pitchFamily="49" charset="-122"/>
              </a:rPr>
              <a:t>，这些</a:t>
            </a:r>
            <a:r>
              <a:rPr lang="zh-CN" altLang="zh-CN" sz="2000" dirty="0">
                <a:solidFill>
                  <a:schemeClr val="tx1"/>
                </a:solidFill>
                <a:latin typeface="黑体" pitchFamily="49" charset="-122"/>
              </a:rPr>
              <a:t>页面的</a:t>
            </a:r>
            <a:r>
              <a:rPr lang="en-US" altLang="zh-CN" sz="2000" dirty="0">
                <a:solidFill>
                  <a:srgbClr val="993366"/>
                </a:solidFill>
                <a:latin typeface="黑体" pitchFamily="49" charset="-122"/>
              </a:rPr>
              <a:t>PR</a:t>
            </a:r>
            <a:r>
              <a:rPr lang="zh-CN" altLang="zh-CN" sz="2000" dirty="0">
                <a:solidFill>
                  <a:srgbClr val="993366"/>
                </a:solidFill>
                <a:latin typeface="黑体" pitchFamily="49" charset="-122"/>
              </a:rPr>
              <a:t>值会</a:t>
            </a:r>
            <a:r>
              <a:rPr lang="zh-CN" altLang="zh-CN" sz="2000" dirty="0">
                <a:solidFill>
                  <a:schemeClr val="tx1"/>
                </a:solidFill>
                <a:latin typeface="黑体" pitchFamily="49" charset="-122"/>
              </a:rPr>
              <a:t>趋向于</a:t>
            </a:r>
            <a:r>
              <a:rPr lang="zh-CN" altLang="zh-CN" sz="2000" dirty="0">
                <a:solidFill>
                  <a:srgbClr val="993366"/>
                </a:solidFill>
                <a:latin typeface="黑体" pitchFamily="49" charset="-122"/>
              </a:rPr>
              <a:t>正常和稳定。</a:t>
            </a:r>
            <a:endParaRPr lang="zh-CN" altLang="en-GB" sz="2000" dirty="0">
              <a:solidFill>
                <a:srgbClr val="993366"/>
              </a:solidFill>
              <a:latin typeface="黑体" pitchFamily="49" charset="-122"/>
            </a:endParaRPr>
          </a:p>
        </p:txBody>
      </p:sp>
      <p:pic>
        <p:nvPicPr>
          <p:cNvPr id="430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362" y="2057400"/>
            <a:ext cx="4643438"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90229381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1"/>
          <p:cNvSpPr txBox="1">
            <a:spLocks noChangeArrowheads="1"/>
          </p:cNvSpPr>
          <p:nvPr/>
        </p:nvSpPr>
        <p:spPr bwMode="auto">
          <a:xfrm>
            <a:off x="685800" y="152400"/>
            <a:ext cx="77724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9144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r>
              <a:rPr lang="zh-CN" altLang="zh-CN" sz="2800" i="1" dirty="0">
                <a:solidFill>
                  <a:srgbClr val="990099"/>
                </a:solidFill>
                <a:latin typeface="黑体" pitchFamily="49" charset="-122"/>
              </a:rPr>
              <a:t>马尔可夫链收敛定理</a:t>
            </a:r>
          </a:p>
        </p:txBody>
      </p:sp>
      <p:grpSp>
        <p:nvGrpSpPr>
          <p:cNvPr id="44035" name="Group 2"/>
          <p:cNvGrpSpPr>
            <a:grpSpLocks/>
          </p:cNvGrpSpPr>
          <p:nvPr/>
        </p:nvGrpSpPr>
        <p:grpSpPr bwMode="auto">
          <a:xfrm>
            <a:off x="642938" y="1357313"/>
            <a:ext cx="7496175" cy="5260975"/>
            <a:chOff x="405" y="855"/>
            <a:chExt cx="4722" cy="3314"/>
          </a:xfrm>
        </p:grpSpPr>
        <p:pic>
          <p:nvPicPr>
            <p:cNvPr id="4403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 y="855"/>
              <a:ext cx="4722" cy="3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4038" name="Text Box 4"/>
            <p:cNvSpPr txBox="1">
              <a:spLocks noChangeArrowheads="1"/>
            </p:cNvSpPr>
            <p:nvPr/>
          </p:nvSpPr>
          <p:spPr bwMode="auto">
            <a:xfrm>
              <a:off x="405" y="855"/>
              <a:ext cx="4722" cy="3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pic>
        <p:nvPicPr>
          <p:cNvPr id="337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2188" y="3816350"/>
            <a:ext cx="3071812" cy="304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40025724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33797"/>
                                        </p:tgtEl>
                                        <p:attrNameLst>
                                          <p:attrName>style.visibility</p:attrName>
                                        </p:attrNameLst>
                                      </p:cBhvr>
                                      <p:to>
                                        <p:strVal val="visible"/>
                                      </p:to>
                                    </p:set>
                                    <p:anim calcmode="lin" valueType="num">
                                      <p:cBhvr additive="repl">
                                        <p:cTn id="7" dur="500" fill="hold"/>
                                        <p:tgtEl>
                                          <p:spTgt spid="33797"/>
                                        </p:tgtEl>
                                        <p:attrNameLst>
                                          <p:attrName>ppt_x</p:attrName>
                                        </p:attrNameLst>
                                      </p:cBhvr>
                                      <p:tavLst>
                                        <p:tav>
                                          <p:val>
                                            <p:strVal val="#ppt_x"/>
                                          </p:val>
                                        </p:tav>
                                        <p:tav>
                                          <p:val>
                                            <p:strVal val="#ppt_x"/>
                                          </p:val>
                                        </p:tav>
                                      </p:tavLst>
                                    </p:anim>
                                    <p:anim calcmode="lin" valueType="num">
                                      <p:cBhvr additive="repl">
                                        <p:cTn id="8" dur="500" fill="hold"/>
                                        <p:tgtEl>
                                          <p:spTgt spid="33797"/>
                                        </p:tgtEl>
                                        <p:attrNameLst>
                                          <p:attrName>ppt_y</p:attrName>
                                        </p:attrNameLst>
                                      </p:cBhvr>
                                      <p:tavLst>
                                        <p:tav>
                                          <p:val>
                                            <p:strVal val="1+#ppt_h/2"/>
                                          </p:val>
                                        </p:tav>
                                        <p:tav>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nodeType="clickEffect">
                                  <p:stCondLst>
                                    <p:cond delay="0"/>
                                  </p:stCondLst>
                                  <p:childTnLst>
                                    <p:anim calcmode="lin" valueType="num">
                                      <p:cBhvr additive="repl">
                                        <p:cTn id="12" dur="500" fill="hold"/>
                                        <p:tgtEl>
                                          <p:spTgt spid="33797"/>
                                        </p:tgtEl>
                                        <p:attrNameLst>
                                          <p:attrName>ppt_x</p:attrName>
                                        </p:attrNameLst>
                                      </p:cBhvr>
                                      <p:tavLst>
                                        <p:tav>
                                          <p:val>
                                            <p:strVal val="#ppt_x"/>
                                          </p:val>
                                        </p:tav>
                                        <p:tav>
                                          <p:val>
                                            <p:strVal val="#ppt_x"/>
                                          </p:val>
                                        </p:tav>
                                      </p:tavLst>
                                    </p:anim>
                                    <p:anim calcmode="lin" valueType="num">
                                      <p:cBhvr additive="repl">
                                        <p:cTn id="13" dur="500" fill="hold"/>
                                        <p:tgtEl>
                                          <p:spTgt spid="33797"/>
                                        </p:tgtEl>
                                        <p:attrNameLst>
                                          <p:attrName>ppt_y</p:attrName>
                                        </p:attrNameLst>
                                      </p:cBhvr>
                                      <p:tavLst>
                                        <p:tav>
                                          <p:val>
                                            <p:strVal val="#ppt_y"/>
                                          </p:val>
                                        </p:tav>
                                        <p:tav>
                                          <p:val>
                                            <p:strVal val="1+#ppt_h/2"/>
                                          </p:val>
                                        </p:tav>
                                      </p:tavLst>
                                    </p:anim>
                                    <p:set>
                                      <p:cBhvr additive="repl">
                                        <p:cTn id="14" dur="1" fill="hold">
                                          <p:stCondLst>
                                            <p:cond delay="0"/>
                                          </p:stCondLst>
                                        </p:cTn>
                                        <p:tgtEl>
                                          <p:spTgt spid="337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1"/>
          <p:cNvSpPr txBox="1">
            <a:spLocks noChangeArrowheads="1"/>
          </p:cNvSpPr>
          <p:nvPr/>
        </p:nvSpPr>
        <p:spPr bwMode="auto">
          <a:xfrm>
            <a:off x="468313" y="1989138"/>
            <a:ext cx="822960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1313" indent="-336550" eaLnBrk="0" hangingPunc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chemeClr val="bg1"/>
                </a:solidFill>
                <a:latin typeface="Arial" pitchFamily="34" charset="0"/>
                <a:ea typeface="黑体" pitchFamily="49" charset="-122"/>
              </a:defRPr>
            </a:lvl1pPr>
            <a:lvl2pPr eaLnBrk="0" hangingPunc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chemeClr val="bg1"/>
                </a:solidFill>
                <a:latin typeface="Arial" pitchFamily="34" charset="0"/>
                <a:ea typeface="黑体" pitchFamily="49" charset="-122"/>
              </a:defRPr>
            </a:lvl2pPr>
            <a:lvl3pPr eaLnBrk="0" hangingPunc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chemeClr val="bg1"/>
                </a:solidFill>
                <a:latin typeface="Arial" pitchFamily="34" charset="0"/>
                <a:ea typeface="黑体" pitchFamily="49" charset="-122"/>
              </a:defRPr>
            </a:lvl3pPr>
            <a:lvl4pPr eaLnBrk="0" hangingPunc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chemeClr val="bg1"/>
                </a:solidFill>
                <a:latin typeface="Arial" pitchFamily="34" charset="0"/>
                <a:ea typeface="黑体" pitchFamily="49" charset="-122"/>
              </a:defRPr>
            </a:lvl4pPr>
            <a:lvl5pPr eaLnBrk="0" hangingPunc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chemeClr val="bg1"/>
                </a:solidFill>
                <a:latin typeface="Arial" pitchFamily="34" charset="0"/>
                <a:ea typeface="黑体" pitchFamily="49" charset="-122"/>
              </a:defRPr>
            </a:lvl9pPr>
          </a:lstStyle>
          <a:p>
            <a:pPr eaLnBrk="1" hangingPunct="1">
              <a:spcBef>
                <a:spcPts val="800"/>
              </a:spcBef>
              <a:buClrTx/>
              <a:buFontTx/>
              <a:buNone/>
            </a:pPr>
            <a:endParaRPr lang="en-US" altLang="zh-CN" baseline="33000">
              <a:solidFill>
                <a:srgbClr val="FFFFFF"/>
              </a:solidFill>
              <a:ea typeface="宋体" pitchFamily="2" charset="-122"/>
            </a:endParaRPr>
          </a:p>
          <a:p>
            <a:pPr eaLnBrk="1" hangingPunct="1">
              <a:spcBef>
                <a:spcPts val="800"/>
              </a:spcBef>
              <a:buClrTx/>
              <a:buFontTx/>
              <a:buNone/>
            </a:pPr>
            <a:endParaRPr lang="en-US" altLang="zh-CN" baseline="33000">
              <a:solidFill>
                <a:srgbClr val="FFFFFF"/>
              </a:solidFill>
              <a:ea typeface="宋体" pitchFamily="2" charset="-122"/>
            </a:endParaRPr>
          </a:p>
        </p:txBody>
      </p:sp>
      <p:sp>
        <p:nvSpPr>
          <p:cNvPr id="45059" name="Text Box 2"/>
          <p:cNvSpPr txBox="1">
            <a:spLocks noChangeArrowheads="1"/>
          </p:cNvSpPr>
          <p:nvPr/>
        </p:nvSpPr>
        <p:spPr bwMode="auto">
          <a:xfrm>
            <a:off x="685800" y="76200"/>
            <a:ext cx="6019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r>
              <a:rPr lang="zh-CN" altLang="zh-CN" sz="2800" i="1">
                <a:solidFill>
                  <a:srgbClr val="993366"/>
                </a:solidFill>
                <a:latin typeface="黑体" pitchFamily="49" charset="-122"/>
              </a:rPr>
              <a:t>改进</a:t>
            </a:r>
            <a:r>
              <a:rPr lang="en-US" altLang="zh-CN" sz="2800" b="1" i="1">
                <a:solidFill>
                  <a:srgbClr val="000000"/>
                </a:solidFill>
                <a:latin typeface="黑体" pitchFamily="49" charset="-122"/>
              </a:rPr>
              <a:t> </a:t>
            </a:r>
          </a:p>
        </p:txBody>
      </p:sp>
      <p:sp>
        <p:nvSpPr>
          <p:cNvPr id="45060" name="Rectangle 3"/>
          <p:cNvSpPr>
            <a:spLocks noChangeArrowheads="1"/>
          </p:cNvSpPr>
          <p:nvPr/>
        </p:nvSpPr>
        <p:spPr bwMode="auto">
          <a:xfrm>
            <a:off x="0" y="0"/>
            <a:ext cx="91440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5061" name="Rectangle 4"/>
          <p:cNvSpPr>
            <a:spLocks noChangeArrowheads="1"/>
          </p:cNvSpPr>
          <p:nvPr/>
        </p:nvSpPr>
        <p:spPr bwMode="auto">
          <a:xfrm>
            <a:off x="762000" y="1295400"/>
            <a:ext cx="7605712" cy="4137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0" tIns="0" rIns="0" bIns="0" anchor="ctr">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a:lnSpc>
                <a:spcPct val="150000"/>
              </a:lnSpc>
              <a:spcBef>
                <a:spcPts val="1200"/>
              </a:spcBef>
              <a:buClrTx/>
              <a:buFontTx/>
              <a:buNone/>
            </a:pPr>
            <a:r>
              <a:rPr lang="en-US" altLang="zh-CN" sz="2200" b="1" dirty="0">
                <a:solidFill>
                  <a:srgbClr val="000000"/>
                </a:solidFill>
                <a:ea typeface="宋体" pitchFamily="2" charset="-122"/>
              </a:rPr>
              <a:t>           </a:t>
            </a:r>
            <a:r>
              <a:rPr lang="en-US" altLang="zh-CN" sz="2200" dirty="0">
                <a:solidFill>
                  <a:srgbClr val="000000"/>
                </a:solidFill>
                <a:latin typeface="黑体" pitchFamily="49" charset="-122"/>
              </a:rPr>
              <a:t>Larry Page</a:t>
            </a:r>
            <a:r>
              <a:rPr lang="zh-CN" altLang="zh-CN" sz="2200" dirty="0">
                <a:solidFill>
                  <a:srgbClr val="000000"/>
                </a:solidFill>
                <a:latin typeface="黑体" pitchFamily="49" charset="-122"/>
              </a:rPr>
              <a:t>和</a:t>
            </a:r>
            <a:r>
              <a:rPr lang="en-US" altLang="zh-CN" sz="2200" dirty="0">
                <a:solidFill>
                  <a:srgbClr val="000000"/>
                </a:solidFill>
                <a:latin typeface="黑体" pitchFamily="49" charset="-122"/>
              </a:rPr>
              <a:t>Sergey </a:t>
            </a:r>
            <a:r>
              <a:rPr lang="en-US" altLang="zh-CN" sz="2200" dirty="0" err="1">
                <a:solidFill>
                  <a:srgbClr val="000000"/>
                </a:solidFill>
                <a:latin typeface="黑体" pitchFamily="49" charset="-122"/>
              </a:rPr>
              <a:t>Brin</a:t>
            </a:r>
            <a:r>
              <a:rPr lang="en-US" altLang="zh-CN" sz="2200" dirty="0">
                <a:solidFill>
                  <a:srgbClr val="000000"/>
                </a:solidFill>
                <a:latin typeface="黑体" pitchFamily="49" charset="-122"/>
              </a:rPr>
              <a:t> </a:t>
            </a:r>
            <a:r>
              <a:rPr lang="zh-CN" altLang="zh-CN" sz="2200" dirty="0">
                <a:solidFill>
                  <a:srgbClr val="000000"/>
                </a:solidFill>
                <a:latin typeface="黑体" pitchFamily="49" charset="-122"/>
              </a:rPr>
              <a:t>两人从理论上证明了</a:t>
            </a:r>
            <a:r>
              <a:rPr lang="zh-CN" altLang="zh-CN" sz="2200" dirty="0">
                <a:solidFill>
                  <a:srgbClr val="FF0000"/>
                </a:solidFill>
                <a:latin typeface="黑体" pitchFamily="49" charset="-122"/>
              </a:rPr>
              <a:t>不论初始值如何选取</a:t>
            </a:r>
            <a:r>
              <a:rPr lang="zh-CN" altLang="zh-CN" sz="2200" dirty="0">
                <a:solidFill>
                  <a:srgbClr val="000000"/>
                </a:solidFill>
                <a:latin typeface="黑体" pitchFamily="49" charset="-122"/>
              </a:rPr>
              <a:t>，这种算法都保证了网页排名的估计值能收敛到他们的真实值。</a:t>
            </a:r>
          </a:p>
          <a:p>
            <a:pPr>
              <a:lnSpc>
                <a:spcPct val="150000"/>
              </a:lnSpc>
              <a:spcBef>
                <a:spcPts val="1200"/>
              </a:spcBef>
              <a:buClrTx/>
              <a:buFontTx/>
              <a:buNone/>
            </a:pPr>
            <a:r>
              <a:rPr lang="en-US" altLang="zh-CN" sz="2200" dirty="0">
                <a:solidFill>
                  <a:srgbClr val="000000"/>
                </a:solidFill>
                <a:latin typeface="黑体" pitchFamily="49" charset="-122"/>
              </a:rPr>
              <a:t>    </a:t>
            </a:r>
            <a:r>
              <a:rPr lang="zh-CN" altLang="zh-CN" sz="2200" dirty="0">
                <a:solidFill>
                  <a:srgbClr val="000000"/>
                </a:solidFill>
                <a:latin typeface="黑体" pitchFamily="49" charset="-122"/>
              </a:rPr>
              <a:t>由于互联网上网页的数量是巨大的，上面提到的二维矩阵从理论上讲有网页数目平方之多个元素。如果我们假定有十亿个网页，那么这个矩阵就有一百亿亿个元素。这样大的矩阵相乘，计算量是非常大的。</a:t>
            </a:r>
            <a:r>
              <a:rPr lang="en-US" altLang="zh-CN" sz="2200" dirty="0">
                <a:solidFill>
                  <a:srgbClr val="000000"/>
                </a:solidFill>
                <a:latin typeface="黑体" pitchFamily="49" charset="-122"/>
              </a:rPr>
              <a:t>Larry Page</a:t>
            </a:r>
            <a:r>
              <a:rPr lang="zh-CN" altLang="zh-CN" sz="2200" dirty="0">
                <a:solidFill>
                  <a:srgbClr val="000000"/>
                </a:solidFill>
                <a:latin typeface="黑体" pitchFamily="49" charset="-122"/>
              </a:rPr>
              <a:t>和</a:t>
            </a:r>
            <a:r>
              <a:rPr lang="en-US" altLang="zh-CN" sz="2200" dirty="0">
                <a:solidFill>
                  <a:srgbClr val="000000"/>
                </a:solidFill>
                <a:latin typeface="黑体" pitchFamily="49" charset="-122"/>
              </a:rPr>
              <a:t>Sergey </a:t>
            </a:r>
            <a:r>
              <a:rPr lang="en-US" altLang="zh-CN" sz="2200" dirty="0" err="1">
                <a:solidFill>
                  <a:srgbClr val="000000"/>
                </a:solidFill>
                <a:latin typeface="黑体" pitchFamily="49" charset="-122"/>
              </a:rPr>
              <a:t>Brin</a:t>
            </a:r>
            <a:r>
              <a:rPr lang="zh-CN" altLang="zh-CN" sz="2200" dirty="0">
                <a:solidFill>
                  <a:srgbClr val="000000"/>
                </a:solidFill>
                <a:latin typeface="黑体" pitchFamily="49" charset="-122"/>
              </a:rPr>
              <a:t>两人利用</a:t>
            </a:r>
            <a:r>
              <a:rPr lang="zh-CN" altLang="zh-CN" sz="2200" dirty="0">
                <a:solidFill>
                  <a:srgbClr val="990099"/>
                </a:solidFill>
                <a:latin typeface="黑体" pitchFamily="49" charset="-122"/>
              </a:rPr>
              <a:t>稀疏矩阵</a:t>
            </a:r>
            <a:r>
              <a:rPr lang="zh-CN" altLang="zh-CN" sz="2200" dirty="0">
                <a:solidFill>
                  <a:srgbClr val="000000"/>
                </a:solidFill>
                <a:latin typeface="黑体" pitchFamily="49" charset="-122"/>
              </a:rPr>
              <a:t>计算的技巧，大大的简化了计算量。</a:t>
            </a:r>
          </a:p>
        </p:txBody>
      </p:sp>
    </p:spTree>
    <p:extLst>
      <p:ext uri="{BB962C8B-B14F-4D97-AF65-F5344CB8AC3E}">
        <p14:creationId xmlns:p14="http://schemas.microsoft.com/office/powerpoint/2010/main" val="249409107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1"/>
          <p:cNvSpPr txBox="1">
            <a:spLocks noChangeArrowheads="1"/>
          </p:cNvSpPr>
          <p:nvPr/>
        </p:nvSpPr>
        <p:spPr bwMode="auto">
          <a:xfrm>
            <a:off x="696913" y="76200"/>
            <a:ext cx="6770687"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r>
              <a:rPr lang="en-US" altLang="zh-CN" sz="3600" dirty="0" smtClean="0">
                <a:solidFill>
                  <a:srgbClr val="993366"/>
                </a:solidFill>
                <a:latin typeface="黑体" pitchFamily="49" charset="-122"/>
              </a:rPr>
              <a:t>PageRank</a:t>
            </a:r>
            <a:endParaRPr lang="en-US" altLang="zh-CN" sz="3600" dirty="0">
              <a:solidFill>
                <a:srgbClr val="993366"/>
              </a:solidFill>
              <a:latin typeface="黑体" pitchFamily="49" charset="-122"/>
            </a:endParaRPr>
          </a:p>
        </p:txBody>
      </p:sp>
      <p:sp>
        <p:nvSpPr>
          <p:cNvPr id="5" name="Text Box 2"/>
          <p:cNvSpPr txBox="1">
            <a:spLocks noChangeArrowheads="1"/>
          </p:cNvSpPr>
          <p:nvPr/>
        </p:nvSpPr>
        <p:spPr bwMode="auto">
          <a:xfrm>
            <a:off x="293687" y="1066800"/>
            <a:ext cx="8316913"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6550" indent="-33655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1pPr>
            <a:lvl2pPr marL="736600" indent="-27940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2pPr>
            <a:lvl3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3pPr>
            <a:lvl4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4pPr>
            <a:lvl5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9pPr>
          </a:lstStyle>
          <a:p>
            <a:pPr lvl="1" eaLnBrk="1" hangingPunct="1">
              <a:lnSpc>
                <a:spcPct val="130000"/>
              </a:lnSpc>
              <a:spcBef>
                <a:spcPts val="1200"/>
              </a:spcBef>
              <a:buClr>
                <a:srgbClr val="9999CC"/>
              </a:buClr>
              <a:buFont typeface="Wingdings" pitchFamily="2" charset="2"/>
              <a:buChar char=""/>
            </a:pPr>
            <a:r>
              <a:rPr lang="en-US" altLang="zh-CN" sz="2000" dirty="0">
                <a:solidFill>
                  <a:schemeClr val="tx2"/>
                </a:solidFill>
                <a:latin typeface="黑体" pitchFamily="49" charset="-122"/>
              </a:rPr>
              <a:t> Web</a:t>
            </a:r>
            <a:r>
              <a:rPr lang="zh-CN" altLang="zh-CN" sz="2000" dirty="0">
                <a:solidFill>
                  <a:schemeClr val="tx2"/>
                </a:solidFill>
                <a:latin typeface="黑体" pitchFamily="49" charset="-122"/>
              </a:rPr>
              <a:t>上超链接结构是个非常丰富和重要的资源，如果能够充分利用的话，可以极大的提高检索结果的</a:t>
            </a:r>
            <a:r>
              <a:rPr lang="zh-CN" altLang="zh-CN" sz="2000" dirty="0" smtClean="0">
                <a:solidFill>
                  <a:schemeClr val="tx2"/>
                </a:solidFill>
                <a:latin typeface="黑体" pitchFamily="49" charset="-122"/>
              </a:rPr>
              <a:t>质量</a:t>
            </a:r>
            <a:endParaRPr lang="zh-CN" altLang="zh-CN" sz="2000" dirty="0">
              <a:solidFill>
                <a:schemeClr val="tx2"/>
              </a:solidFill>
              <a:latin typeface="黑体" pitchFamily="49" charset="-122"/>
            </a:endParaRPr>
          </a:p>
          <a:p>
            <a:pPr lvl="1" eaLnBrk="1" hangingPunct="1">
              <a:lnSpc>
                <a:spcPct val="130000"/>
              </a:lnSpc>
              <a:spcBef>
                <a:spcPts val="1200"/>
              </a:spcBef>
              <a:buClr>
                <a:srgbClr val="9999CC"/>
              </a:buClr>
              <a:buFont typeface="Wingdings" pitchFamily="2" charset="2"/>
              <a:buChar char=""/>
            </a:pPr>
            <a:r>
              <a:rPr lang="en-US" altLang="zh-CN" sz="2000" dirty="0" smtClean="0">
                <a:solidFill>
                  <a:srgbClr val="000000"/>
                </a:solidFill>
                <a:latin typeface="黑体" pitchFamily="49" charset="-122"/>
              </a:rPr>
              <a:t>Google</a:t>
            </a:r>
            <a:r>
              <a:rPr lang="zh-CN" altLang="zh-CN" sz="2000" dirty="0" smtClean="0">
                <a:solidFill>
                  <a:srgbClr val="000000"/>
                </a:solidFill>
                <a:latin typeface="黑体" pitchFamily="49" charset="-122"/>
              </a:rPr>
              <a:t>的创始人之一</a:t>
            </a:r>
            <a:r>
              <a:rPr lang="en-US" altLang="zh-CN" sz="2000" dirty="0" smtClean="0">
                <a:solidFill>
                  <a:srgbClr val="000000"/>
                </a:solidFill>
                <a:latin typeface="黑体" pitchFamily="49" charset="-122"/>
              </a:rPr>
              <a:t>Larry Page</a:t>
            </a:r>
            <a:r>
              <a:rPr lang="zh-CN" altLang="zh-CN" sz="2000" dirty="0" smtClean="0">
                <a:solidFill>
                  <a:srgbClr val="000000"/>
                </a:solidFill>
                <a:latin typeface="黑体" pitchFamily="49" charset="-122"/>
              </a:rPr>
              <a:t>于</a:t>
            </a:r>
            <a:r>
              <a:rPr lang="en-US" altLang="zh-CN" sz="2000" dirty="0" smtClean="0">
                <a:solidFill>
                  <a:srgbClr val="993366"/>
                </a:solidFill>
                <a:latin typeface="黑体" pitchFamily="49" charset="-122"/>
              </a:rPr>
              <a:t>1998</a:t>
            </a:r>
            <a:r>
              <a:rPr lang="zh-CN" altLang="zh-CN" sz="2000" dirty="0" smtClean="0">
                <a:solidFill>
                  <a:srgbClr val="000000"/>
                </a:solidFill>
                <a:latin typeface="黑体" pitchFamily="49" charset="-122"/>
              </a:rPr>
              <a:t>年提出了</a:t>
            </a:r>
            <a:r>
              <a:rPr lang="en-US" altLang="zh-CN" sz="2000" dirty="0" smtClean="0">
                <a:solidFill>
                  <a:srgbClr val="000000"/>
                </a:solidFill>
                <a:latin typeface="黑体" pitchFamily="49" charset="-122"/>
              </a:rPr>
              <a:t>PageRank</a:t>
            </a:r>
            <a:r>
              <a:rPr lang="zh-CN" altLang="zh-CN" sz="2000" dirty="0" smtClean="0">
                <a:solidFill>
                  <a:srgbClr val="000000"/>
                </a:solidFill>
                <a:latin typeface="黑体" pitchFamily="49" charset="-122"/>
              </a:rPr>
              <a:t>，并应用在</a:t>
            </a:r>
            <a:r>
              <a:rPr lang="en-US" altLang="zh-CN" sz="2000" dirty="0" smtClean="0">
                <a:solidFill>
                  <a:srgbClr val="000000"/>
                </a:solidFill>
                <a:latin typeface="黑体" pitchFamily="49" charset="-122"/>
              </a:rPr>
              <a:t>Google</a:t>
            </a:r>
            <a:r>
              <a:rPr lang="zh-CN" altLang="zh-CN" sz="2000" dirty="0" smtClean="0">
                <a:solidFill>
                  <a:srgbClr val="000000"/>
                </a:solidFill>
                <a:latin typeface="黑体" pitchFamily="49" charset="-122"/>
              </a:rPr>
              <a:t>搜索引擎的检索结果排序上，该技术也是</a:t>
            </a:r>
            <a:r>
              <a:rPr lang="en-US" altLang="zh-CN" sz="2000" dirty="0" smtClean="0">
                <a:solidFill>
                  <a:srgbClr val="993366"/>
                </a:solidFill>
                <a:latin typeface="黑体" pitchFamily="49" charset="-122"/>
              </a:rPr>
              <a:t>Google</a:t>
            </a:r>
            <a:r>
              <a:rPr lang="zh-CN" altLang="zh-CN" sz="2000" dirty="0" smtClean="0">
                <a:solidFill>
                  <a:srgbClr val="993366"/>
                </a:solidFill>
                <a:latin typeface="黑体" pitchFamily="49" charset="-122"/>
              </a:rPr>
              <a:t>早期的核心技术之一</a:t>
            </a:r>
          </a:p>
          <a:p>
            <a:pPr lvl="1" eaLnBrk="1" hangingPunct="1">
              <a:lnSpc>
                <a:spcPct val="130000"/>
              </a:lnSpc>
              <a:spcBef>
                <a:spcPts val="1200"/>
              </a:spcBef>
              <a:buClr>
                <a:srgbClr val="9999CC"/>
              </a:buClr>
              <a:buFont typeface="Wingdings" pitchFamily="2" charset="2"/>
              <a:buChar char=""/>
            </a:pPr>
            <a:r>
              <a:rPr lang="en-US" altLang="zh-CN" sz="2000" dirty="0" smtClean="0">
                <a:solidFill>
                  <a:srgbClr val="000000"/>
                </a:solidFill>
                <a:latin typeface="黑体" pitchFamily="49" charset="-122"/>
              </a:rPr>
              <a:t>Larry </a:t>
            </a:r>
            <a:r>
              <a:rPr lang="en-US" altLang="zh-CN" sz="2000" dirty="0">
                <a:solidFill>
                  <a:srgbClr val="000000"/>
                </a:solidFill>
                <a:latin typeface="黑体" pitchFamily="49" charset="-122"/>
              </a:rPr>
              <a:t>Page</a:t>
            </a:r>
            <a:r>
              <a:rPr lang="zh-CN" altLang="zh-CN" sz="2000" dirty="0">
                <a:solidFill>
                  <a:srgbClr val="000000"/>
                </a:solidFill>
                <a:latin typeface="黑体" pitchFamily="49" charset="-122"/>
              </a:rPr>
              <a:t>是</a:t>
            </a:r>
            <a:r>
              <a:rPr lang="en-US" altLang="zh-CN" sz="2000" dirty="0">
                <a:solidFill>
                  <a:srgbClr val="000000"/>
                </a:solidFill>
                <a:latin typeface="黑体" pitchFamily="49" charset="-122"/>
              </a:rPr>
              <a:t>Google</a:t>
            </a:r>
            <a:r>
              <a:rPr lang="zh-CN" altLang="zh-CN" sz="2000" dirty="0">
                <a:solidFill>
                  <a:srgbClr val="000000"/>
                </a:solidFill>
                <a:latin typeface="黑体" pitchFamily="49" charset="-122"/>
              </a:rPr>
              <a:t>的创始</a:t>
            </a:r>
            <a:r>
              <a:rPr lang="zh-CN" altLang="zh-CN" sz="2000" dirty="0">
                <a:solidFill>
                  <a:srgbClr val="993366"/>
                </a:solidFill>
                <a:latin typeface="黑体" pitchFamily="49" charset="-122"/>
              </a:rPr>
              <a:t>首席执行官</a:t>
            </a:r>
            <a:r>
              <a:rPr lang="zh-CN" altLang="zh-CN" sz="2000" dirty="0">
                <a:solidFill>
                  <a:srgbClr val="000000"/>
                </a:solidFill>
                <a:latin typeface="黑体" pitchFamily="49" charset="-122"/>
              </a:rPr>
              <a:t>，</a:t>
            </a:r>
            <a:r>
              <a:rPr lang="en-US" altLang="zh-CN" sz="2000" dirty="0">
                <a:solidFill>
                  <a:srgbClr val="000000"/>
                </a:solidFill>
                <a:latin typeface="黑体" pitchFamily="49" charset="-122"/>
              </a:rPr>
              <a:t>2001</a:t>
            </a:r>
            <a:r>
              <a:rPr lang="zh-CN" altLang="zh-CN" sz="2000" dirty="0">
                <a:solidFill>
                  <a:srgbClr val="000000"/>
                </a:solidFill>
                <a:latin typeface="黑体" pitchFamily="49" charset="-122"/>
              </a:rPr>
              <a:t>年</a:t>
            </a:r>
            <a:r>
              <a:rPr lang="en-US" altLang="zh-CN" sz="2000" dirty="0">
                <a:solidFill>
                  <a:srgbClr val="000000"/>
                </a:solidFill>
                <a:latin typeface="黑体" pitchFamily="49" charset="-122"/>
              </a:rPr>
              <a:t>4</a:t>
            </a:r>
            <a:r>
              <a:rPr lang="zh-CN" altLang="zh-CN" sz="2000" dirty="0">
                <a:solidFill>
                  <a:srgbClr val="000000"/>
                </a:solidFill>
                <a:latin typeface="黑体" pitchFamily="49" charset="-122"/>
              </a:rPr>
              <a:t>月转任现职产品总裁</a:t>
            </a:r>
            <a:r>
              <a:rPr lang="zh-CN" altLang="zh-CN" sz="2000" dirty="0" smtClean="0">
                <a:solidFill>
                  <a:srgbClr val="000000"/>
                </a:solidFill>
                <a:latin typeface="黑体" pitchFamily="49" charset="-122"/>
              </a:rPr>
              <a:t>。他</a:t>
            </a:r>
            <a:r>
              <a:rPr lang="zh-CN" altLang="zh-CN" sz="2000" dirty="0">
                <a:solidFill>
                  <a:srgbClr val="000000"/>
                </a:solidFill>
                <a:latin typeface="黑体" pitchFamily="49" charset="-122"/>
              </a:rPr>
              <a:t>在斯坦福大学攻读计算机科学博士学位期间，遇到了</a:t>
            </a:r>
            <a:r>
              <a:rPr lang="en-US" altLang="zh-CN" sz="2000" dirty="0">
                <a:solidFill>
                  <a:srgbClr val="000000"/>
                </a:solidFill>
                <a:latin typeface="黑体" pitchFamily="49" charset="-122"/>
              </a:rPr>
              <a:t>Sergey </a:t>
            </a:r>
            <a:r>
              <a:rPr lang="en-US" altLang="zh-CN" sz="2000" dirty="0" err="1">
                <a:solidFill>
                  <a:srgbClr val="000000"/>
                </a:solidFill>
                <a:latin typeface="黑体" pitchFamily="49" charset="-122"/>
              </a:rPr>
              <a:t>Brin</a:t>
            </a:r>
            <a:r>
              <a:rPr lang="zh-CN" altLang="zh-CN" sz="2000" dirty="0">
                <a:solidFill>
                  <a:srgbClr val="000000"/>
                </a:solidFill>
                <a:latin typeface="黑体" pitchFamily="49" charset="-122"/>
              </a:rPr>
              <a:t>，他们于</a:t>
            </a:r>
            <a:r>
              <a:rPr lang="en-US" altLang="zh-CN" sz="2000" dirty="0">
                <a:solidFill>
                  <a:srgbClr val="000000"/>
                </a:solidFill>
                <a:latin typeface="黑体" pitchFamily="49" charset="-122"/>
              </a:rPr>
              <a:t>1998</a:t>
            </a:r>
            <a:r>
              <a:rPr lang="zh-CN" altLang="zh-CN" sz="2000" dirty="0">
                <a:solidFill>
                  <a:srgbClr val="000000"/>
                </a:solidFill>
                <a:latin typeface="黑体" pitchFamily="49" charset="-122"/>
              </a:rPr>
              <a:t>年合伙创立</a:t>
            </a:r>
            <a:r>
              <a:rPr lang="en-US" altLang="zh-CN" sz="2000" dirty="0">
                <a:solidFill>
                  <a:srgbClr val="000000"/>
                </a:solidFill>
                <a:latin typeface="黑体" pitchFamily="49" charset="-122"/>
              </a:rPr>
              <a:t>Google</a:t>
            </a:r>
            <a:r>
              <a:rPr lang="zh-CN" altLang="zh-CN" sz="2000" dirty="0">
                <a:solidFill>
                  <a:srgbClr val="000000"/>
                </a:solidFill>
                <a:latin typeface="黑体" pitchFamily="49" charset="-122"/>
              </a:rPr>
              <a:t>。</a:t>
            </a:r>
            <a:endParaRPr lang="zh-CN" altLang="en-US" sz="2000" dirty="0">
              <a:solidFill>
                <a:srgbClr val="000000"/>
              </a:solidFill>
              <a:latin typeface="黑体" pitchFamily="49" charset="-122"/>
            </a:endParaRPr>
          </a:p>
          <a:p>
            <a:pPr lvl="1" eaLnBrk="1" hangingPunct="1">
              <a:lnSpc>
                <a:spcPct val="130000"/>
              </a:lnSpc>
              <a:spcBef>
                <a:spcPts val="1200"/>
              </a:spcBef>
              <a:buClr>
                <a:srgbClr val="9999CC"/>
              </a:buClr>
              <a:buFont typeface="Wingdings" pitchFamily="2" charset="2"/>
              <a:buChar char=""/>
            </a:pPr>
            <a:r>
              <a:rPr lang="en-US" altLang="zh-CN" sz="2000" dirty="0">
                <a:solidFill>
                  <a:srgbClr val="993366"/>
                </a:solidFill>
                <a:latin typeface="黑体" pitchFamily="49" charset="-122"/>
              </a:rPr>
              <a:t>PageRank(TM) </a:t>
            </a:r>
            <a:r>
              <a:rPr lang="zh-CN" altLang="zh-CN" sz="2000" dirty="0">
                <a:solidFill>
                  <a:srgbClr val="993366"/>
                </a:solidFill>
                <a:latin typeface="黑体" pitchFamily="49" charset="-122"/>
              </a:rPr>
              <a:t>是美国 </a:t>
            </a:r>
            <a:r>
              <a:rPr lang="en-US" altLang="zh-CN" sz="2000" dirty="0">
                <a:solidFill>
                  <a:srgbClr val="993366"/>
                </a:solidFill>
                <a:latin typeface="黑体" pitchFamily="49" charset="-122"/>
              </a:rPr>
              <a:t>Google </a:t>
            </a:r>
            <a:r>
              <a:rPr lang="zh-CN" altLang="zh-CN" sz="2000" dirty="0">
                <a:solidFill>
                  <a:srgbClr val="993366"/>
                </a:solidFill>
                <a:latin typeface="黑体" pitchFamily="49" charset="-122"/>
              </a:rPr>
              <a:t>公司的登记注册商标</a:t>
            </a:r>
            <a:r>
              <a:rPr lang="zh-CN" altLang="zh-CN" sz="2000" dirty="0" smtClean="0">
                <a:solidFill>
                  <a:srgbClr val="993366"/>
                </a:solidFill>
                <a:latin typeface="黑体" pitchFamily="49" charset="-122"/>
              </a:rPr>
              <a:t>。</a:t>
            </a:r>
            <a:endParaRPr lang="en-US" altLang="zh-CN" sz="2000" dirty="0" smtClean="0">
              <a:solidFill>
                <a:srgbClr val="993366"/>
              </a:solidFill>
              <a:latin typeface="黑体" pitchFamily="49" charset="-122"/>
            </a:endParaRPr>
          </a:p>
          <a:p>
            <a:pPr lvl="1" eaLnBrk="1" hangingPunct="1">
              <a:lnSpc>
                <a:spcPct val="130000"/>
              </a:lnSpc>
              <a:spcBef>
                <a:spcPts val="1200"/>
              </a:spcBef>
              <a:buClr>
                <a:srgbClr val="9999CC"/>
              </a:buClr>
              <a:buFont typeface="Wingdings" pitchFamily="2" charset="2"/>
              <a:buChar char=""/>
            </a:pPr>
            <a:r>
              <a:rPr lang="zh-CN" altLang="en-US" sz="2000" dirty="0" smtClean="0">
                <a:solidFill>
                  <a:srgbClr val="000000"/>
                </a:solidFill>
                <a:latin typeface="黑体" pitchFamily="49" charset="-122"/>
              </a:rPr>
              <a:t>谷歌市值</a:t>
            </a:r>
            <a:r>
              <a:rPr lang="en-US" altLang="zh-CN" sz="2000" dirty="0" smtClean="0">
                <a:solidFill>
                  <a:srgbClr val="000000"/>
                </a:solidFill>
                <a:latin typeface="黑体" pitchFamily="49" charset="-122"/>
              </a:rPr>
              <a:t>1.56</a:t>
            </a:r>
            <a:r>
              <a:rPr lang="zh-CN" altLang="en-US" sz="2000" dirty="0">
                <a:solidFill>
                  <a:srgbClr val="000000"/>
                </a:solidFill>
                <a:latin typeface="黑体" pitchFamily="49" charset="-122"/>
              </a:rPr>
              <a:t>万亿美元</a:t>
            </a:r>
            <a:r>
              <a:rPr lang="en-US" altLang="zh-CN" sz="2000" dirty="0">
                <a:solidFill>
                  <a:srgbClr val="000000"/>
                </a:solidFill>
                <a:latin typeface="黑体" pitchFamily="49" charset="-122"/>
              </a:rPr>
              <a:t>(</a:t>
            </a:r>
            <a:r>
              <a:rPr lang="zh-CN" altLang="en-US" sz="2000" dirty="0">
                <a:solidFill>
                  <a:srgbClr val="000000"/>
                </a:solidFill>
                <a:latin typeface="黑体" pitchFamily="49" charset="-122"/>
              </a:rPr>
              <a:t>美股</a:t>
            </a:r>
            <a:r>
              <a:rPr lang="en-US" altLang="zh-CN" sz="2000" dirty="0" smtClean="0">
                <a:solidFill>
                  <a:srgbClr val="000000"/>
                </a:solidFill>
                <a:latin typeface="黑体" pitchFamily="49" charset="-122"/>
              </a:rPr>
              <a:t>)</a:t>
            </a:r>
            <a:r>
              <a:rPr lang="zh-CN" altLang="en-US" sz="2000" dirty="0" smtClean="0">
                <a:solidFill>
                  <a:srgbClr val="000000"/>
                </a:solidFill>
                <a:latin typeface="黑体" pitchFamily="49" charset="-122"/>
              </a:rPr>
              <a:t>更新</a:t>
            </a:r>
            <a:r>
              <a:rPr lang="zh-CN" altLang="en-US" sz="2000" dirty="0">
                <a:solidFill>
                  <a:srgbClr val="000000"/>
                </a:solidFill>
                <a:latin typeface="黑体" pitchFamily="49" charset="-122"/>
              </a:rPr>
              <a:t>时间：</a:t>
            </a:r>
            <a:r>
              <a:rPr lang="en-US" altLang="zh-CN" sz="2000" dirty="0">
                <a:solidFill>
                  <a:srgbClr val="000000"/>
                </a:solidFill>
                <a:latin typeface="黑体" pitchFamily="49" charset="-122"/>
              </a:rPr>
              <a:t>2021/05/17 16:00:00</a:t>
            </a:r>
            <a:r>
              <a:rPr lang="zh-CN" altLang="en-US" sz="2000" dirty="0">
                <a:solidFill>
                  <a:srgbClr val="000000"/>
                </a:solidFill>
                <a:latin typeface="黑体" pitchFamily="49" charset="-122"/>
              </a:rPr>
              <a:t>（美东时间）</a:t>
            </a:r>
          </a:p>
          <a:p>
            <a:pPr lvl="1" eaLnBrk="1" hangingPunct="1">
              <a:lnSpc>
                <a:spcPct val="130000"/>
              </a:lnSpc>
              <a:spcBef>
                <a:spcPts val="1200"/>
              </a:spcBef>
              <a:buClr>
                <a:srgbClr val="9999CC"/>
              </a:buClr>
              <a:buFont typeface="Wingdings" pitchFamily="2" charset="2"/>
              <a:buChar char=""/>
            </a:pPr>
            <a:endParaRPr lang="zh-CN" altLang="zh-CN" sz="2400" dirty="0">
              <a:solidFill>
                <a:srgbClr val="000000"/>
              </a:solidFill>
              <a:latin typeface="黑体" pitchFamily="49" charset="-122"/>
            </a:endParaRPr>
          </a:p>
        </p:txBody>
      </p:sp>
    </p:spTree>
    <p:extLst>
      <p:ext uri="{BB962C8B-B14F-4D97-AF65-F5344CB8AC3E}">
        <p14:creationId xmlns:p14="http://schemas.microsoft.com/office/powerpoint/2010/main" val="73414456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3"/>
          <p:cNvSpPr txBox="1">
            <a:spLocks noChangeArrowheads="1"/>
          </p:cNvSpPr>
          <p:nvPr/>
        </p:nvSpPr>
        <p:spPr bwMode="auto">
          <a:xfrm>
            <a:off x="609600" y="1143000"/>
            <a:ext cx="7620000" cy="447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9725" indent="-336550"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1pPr>
            <a:lvl2pPr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2pPr>
            <a:lvl3pPr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3pPr>
            <a:lvl4pPr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4pPr>
            <a:lvl5pPr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9pPr>
          </a:lstStyle>
          <a:p>
            <a:pPr eaLnBrk="1" hangingPunct="1">
              <a:lnSpc>
                <a:spcPct val="150000"/>
              </a:lnSpc>
              <a:spcBef>
                <a:spcPts val="800"/>
              </a:spcBef>
              <a:buClr>
                <a:srgbClr val="00007D"/>
              </a:buClr>
              <a:buFont typeface="Wingdings" pitchFamily="2" charset="2"/>
              <a:buChar char=""/>
            </a:pPr>
            <a:r>
              <a:rPr lang="zh-CN" altLang="zh-CN" sz="3200" dirty="0" smtClean="0">
                <a:solidFill>
                  <a:srgbClr val="000000"/>
                </a:solidFill>
                <a:latin typeface="黑体" pitchFamily="49" charset="-122"/>
              </a:rPr>
              <a:t>背景</a:t>
            </a:r>
            <a:r>
              <a:rPr lang="zh-CN" altLang="zh-CN" sz="3200" dirty="0">
                <a:solidFill>
                  <a:srgbClr val="000000"/>
                </a:solidFill>
                <a:latin typeface="黑体" pitchFamily="49" charset="-122"/>
              </a:rPr>
              <a:t>介绍</a:t>
            </a:r>
          </a:p>
          <a:p>
            <a:pPr eaLnBrk="1" hangingPunct="1">
              <a:lnSpc>
                <a:spcPct val="150000"/>
              </a:lnSpc>
              <a:spcBef>
                <a:spcPts val="800"/>
              </a:spcBef>
              <a:buClr>
                <a:srgbClr val="00007D"/>
              </a:buClr>
              <a:buFont typeface="Wingdings" pitchFamily="2" charset="2"/>
              <a:buChar char=""/>
            </a:pPr>
            <a:r>
              <a:rPr lang="en-US" altLang="zh-CN" sz="3200" dirty="0">
                <a:solidFill>
                  <a:srgbClr val="000000"/>
                </a:solidFill>
                <a:latin typeface="黑体" pitchFamily="49" charset="-122"/>
              </a:rPr>
              <a:t>Google</a:t>
            </a:r>
            <a:r>
              <a:rPr lang="zh-CN" altLang="zh-CN" sz="3200" dirty="0">
                <a:solidFill>
                  <a:srgbClr val="000000"/>
                </a:solidFill>
                <a:latin typeface="黑体" pitchFamily="49" charset="-122"/>
              </a:rPr>
              <a:t>的网页排序</a:t>
            </a:r>
          </a:p>
          <a:p>
            <a:pPr eaLnBrk="1" hangingPunct="1">
              <a:lnSpc>
                <a:spcPct val="150000"/>
              </a:lnSpc>
              <a:spcBef>
                <a:spcPts val="800"/>
              </a:spcBef>
              <a:buClr>
                <a:srgbClr val="00007D"/>
              </a:buClr>
              <a:buFont typeface="Wingdings" pitchFamily="2" charset="2"/>
              <a:buChar char=""/>
            </a:pPr>
            <a:r>
              <a:rPr lang="en-US" altLang="zh-CN" sz="3200" dirty="0" smtClean="0">
                <a:solidFill>
                  <a:srgbClr val="000000"/>
                </a:solidFill>
                <a:latin typeface="黑体" pitchFamily="49" charset="-122"/>
              </a:rPr>
              <a:t>PageRank</a:t>
            </a:r>
            <a:r>
              <a:rPr lang="zh-CN" altLang="zh-CN" sz="3200" dirty="0" smtClean="0">
                <a:solidFill>
                  <a:srgbClr val="000000"/>
                </a:solidFill>
                <a:latin typeface="黑体" pitchFamily="49" charset="-122"/>
              </a:rPr>
              <a:t>模型</a:t>
            </a:r>
            <a:endParaRPr lang="zh-CN" altLang="zh-CN" sz="3200" dirty="0">
              <a:solidFill>
                <a:srgbClr val="000000"/>
              </a:solidFill>
              <a:latin typeface="黑体" pitchFamily="49" charset="-122"/>
            </a:endParaRPr>
          </a:p>
          <a:p>
            <a:pPr eaLnBrk="1" hangingPunct="1">
              <a:lnSpc>
                <a:spcPct val="150000"/>
              </a:lnSpc>
              <a:spcBef>
                <a:spcPts val="800"/>
              </a:spcBef>
              <a:buClr>
                <a:srgbClr val="00007D"/>
              </a:buClr>
              <a:buFont typeface="Wingdings" pitchFamily="2" charset="2"/>
              <a:buChar char=""/>
            </a:pPr>
            <a:r>
              <a:rPr lang="en-US" altLang="zh-CN" sz="3200" dirty="0">
                <a:solidFill>
                  <a:schemeClr val="tx1"/>
                </a:solidFill>
                <a:latin typeface="黑体" pitchFamily="49" charset="-122"/>
              </a:rPr>
              <a:t>PageRank</a:t>
            </a:r>
            <a:r>
              <a:rPr lang="zh-CN" altLang="zh-CN" sz="3200" dirty="0">
                <a:solidFill>
                  <a:schemeClr val="tx1"/>
                </a:solidFill>
                <a:latin typeface="黑体" pitchFamily="49" charset="-122"/>
              </a:rPr>
              <a:t>随机浏览模型</a:t>
            </a:r>
            <a:endParaRPr lang="zh-CN" altLang="en-US" sz="3200" dirty="0">
              <a:solidFill>
                <a:schemeClr val="tx1"/>
              </a:solidFill>
              <a:latin typeface="黑体" pitchFamily="49" charset="-122"/>
            </a:endParaRPr>
          </a:p>
          <a:p>
            <a:pPr eaLnBrk="1" hangingPunct="1">
              <a:lnSpc>
                <a:spcPct val="150000"/>
              </a:lnSpc>
              <a:spcBef>
                <a:spcPts val="800"/>
              </a:spcBef>
              <a:buClr>
                <a:srgbClr val="00007D"/>
              </a:buClr>
              <a:buFont typeface="Wingdings" pitchFamily="2" charset="2"/>
              <a:buChar char=""/>
            </a:pPr>
            <a:r>
              <a:rPr lang="en-US" altLang="zh-CN" sz="3200" dirty="0">
                <a:solidFill>
                  <a:srgbClr val="990099"/>
                </a:solidFill>
                <a:latin typeface="黑体" pitchFamily="49" charset="-122"/>
              </a:rPr>
              <a:t>PageRank</a:t>
            </a:r>
            <a:r>
              <a:rPr lang="zh-CN" altLang="en-US" sz="3200" dirty="0">
                <a:solidFill>
                  <a:srgbClr val="990099"/>
                </a:solidFill>
                <a:latin typeface="黑体" pitchFamily="49" charset="-122"/>
              </a:rPr>
              <a:t>的计算</a:t>
            </a:r>
            <a:endParaRPr lang="zh-CN" altLang="zh-CN" sz="3200" dirty="0">
              <a:solidFill>
                <a:srgbClr val="990099"/>
              </a:solidFill>
              <a:latin typeface="黑体" pitchFamily="49" charset="-122"/>
            </a:endParaRPr>
          </a:p>
          <a:p>
            <a:pPr eaLnBrk="1" hangingPunct="1">
              <a:spcBef>
                <a:spcPts val="800"/>
              </a:spcBef>
              <a:buClrTx/>
              <a:buFontTx/>
              <a:buNone/>
            </a:pPr>
            <a:endParaRPr lang="en-US" altLang="zh-CN" sz="3200" dirty="0">
              <a:solidFill>
                <a:srgbClr val="990099"/>
              </a:solidFill>
              <a:latin typeface="黑体" pitchFamily="49" charset="-122"/>
            </a:endParaRPr>
          </a:p>
          <a:p>
            <a:pPr eaLnBrk="1" hangingPunct="1">
              <a:spcBef>
                <a:spcPts val="800"/>
              </a:spcBef>
              <a:buClrTx/>
              <a:buFontTx/>
              <a:buNone/>
            </a:pPr>
            <a:endParaRPr lang="zh-CN" altLang="en-GB" sz="3200" dirty="0">
              <a:solidFill>
                <a:srgbClr val="000000"/>
              </a:solidFill>
              <a:ea typeface="宋体" pitchFamily="2" charset="-122"/>
            </a:endParaRPr>
          </a:p>
          <a:p>
            <a:pPr eaLnBrk="1" hangingPunct="1">
              <a:spcBef>
                <a:spcPts val="800"/>
              </a:spcBef>
              <a:buClrTx/>
              <a:buFontTx/>
              <a:buNone/>
            </a:pPr>
            <a:endParaRPr lang="en-US" altLang="zh-CN" sz="3200" dirty="0">
              <a:solidFill>
                <a:srgbClr val="000000"/>
              </a:solidFill>
              <a:ea typeface="宋体" pitchFamily="2" charset="-122"/>
            </a:endParaRPr>
          </a:p>
          <a:p>
            <a:pPr eaLnBrk="1" hangingPunct="1">
              <a:spcBef>
                <a:spcPts val="800"/>
              </a:spcBef>
              <a:buClrTx/>
              <a:buFontTx/>
              <a:buNone/>
            </a:pPr>
            <a:endParaRPr lang="en-US" altLang="zh-CN" sz="3200" dirty="0">
              <a:solidFill>
                <a:srgbClr val="000000"/>
              </a:solidFill>
              <a:ea typeface="宋体" pitchFamily="2" charset="-122"/>
            </a:endParaRPr>
          </a:p>
          <a:p>
            <a:pPr eaLnBrk="1" hangingPunct="1">
              <a:spcBef>
                <a:spcPts val="800"/>
              </a:spcBef>
              <a:buClrTx/>
              <a:buFontTx/>
              <a:buNone/>
            </a:pPr>
            <a:endParaRPr lang="en-US" altLang="zh-CN" sz="3200" dirty="0">
              <a:solidFill>
                <a:srgbClr val="000000"/>
              </a:solidFill>
              <a:ea typeface="宋体" pitchFamily="2" charset="-122"/>
            </a:endParaRPr>
          </a:p>
        </p:txBody>
      </p:sp>
    </p:spTree>
    <p:extLst>
      <p:ext uri="{BB962C8B-B14F-4D97-AF65-F5344CB8AC3E}">
        <p14:creationId xmlns:p14="http://schemas.microsoft.com/office/powerpoint/2010/main" val="3854667047"/>
      </p:ext>
    </p:extLst>
  </p:cSld>
  <p:clrMapOvr>
    <a:masterClrMapping/>
  </p:clrMapOvr>
  <p:transition advTm="17408"/>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a:xfrm>
            <a:off x="609600" y="76200"/>
            <a:ext cx="5867400" cy="603250"/>
          </a:xfrm>
        </p:spPr>
        <p:txBody>
          <a:bodyPr/>
          <a:lstStyle/>
          <a:p>
            <a:r>
              <a:rPr lang="en-US" altLang="zh-CN" sz="3200" dirty="0" smtClean="0">
                <a:solidFill>
                  <a:srgbClr val="990099"/>
                </a:solidFill>
                <a:latin typeface="黑体" pitchFamily="49" charset="-122"/>
                <a:ea typeface="黑体" pitchFamily="49" charset="-122"/>
              </a:rPr>
              <a:t>PageRank</a:t>
            </a:r>
            <a:r>
              <a:rPr lang="zh-CN" altLang="en-US" sz="3200" dirty="0" smtClean="0">
                <a:solidFill>
                  <a:srgbClr val="990099"/>
                </a:solidFill>
                <a:latin typeface="黑体" pitchFamily="49" charset="-122"/>
                <a:ea typeface="黑体" pitchFamily="49" charset="-122"/>
              </a:rPr>
              <a:t>的计算</a:t>
            </a:r>
          </a:p>
        </p:txBody>
      </p:sp>
      <p:sp>
        <p:nvSpPr>
          <p:cNvPr id="2053" name="Rectangle 3"/>
          <p:cNvSpPr>
            <a:spLocks noGrp="1" noChangeArrowheads="1"/>
          </p:cNvSpPr>
          <p:nvPr>
            <p:ph type="body" sz="half" idx="1"/>
          </p:nvPr>
        </p:nvSpPr>
        <p:spPr>
          <a:xfrm>
            <a:off x="457200" y="1112837"/>
            <a:ext cx="8458200" cy="4525963"/>
          </a:xfrm>
        </p:spPr>
        <p:txBody>
          <a:bodyPr/>
          <a:lstStyle/>
          <a:p>
            <a:pPr>
              <a:lnSpc>
                <a:spcPct val="150000"/>
              </a:lnSpc>
              <a:spcBef>
                <a:spcPct val="20000"/>
              </a:spcBef>
            </a:pPr>
            <a:r>
              <a:rPr lang="zh-CN" altLang="en-US" sz="2800" dirty="0" smtClean="0">
                <a:latin typeface="黑体" pitchFamily="49" charset="-122"/>
                <a:ea typeface="黑体" pitchFamily="49" charset="-122"/>
              </a:rPr>
              <a:t>互联网是一个有向图</a:t>
            </a:r>
          </a:p>
          <a:p>
            <a:pPr>
              <a:lnSpc>
                <a:spcPct val="150000"/>
              </a:lnSpc>
              <a:spcBef>
                <a:spcPct val="20000"/>
              </a:spcBef>
            </a:pPr>
            <a:r>
              <a:rPr lang="zh-CN" altLang="en-US" sz="2800" dirty="0" smtClean="0">
                <a:latin typeface="黑体" pitchFamily="49" charset="-122"/>
                <a:ea typeface="黑体" pitchFamily="49" charset="-122"/>
              </a:rPr>
              <a:t>每一个网页是图的一个顶点</a:t>
            </a:r>
          </a:p>
          <a:p>
            <a:pPr>
              <a:lnSpc>
                <a:spcPct val="150000"/>
              </a:lnSpc>
              <a:spcBef>
                <a:spcPct val="20000"/>
              </a:spcBef>
            </a:pPr>
            <a:r>
              <a:rPr lang="zh-CN" altLang="en-US" sz="2800" dirty="0" smtClean="0">
                <a:latin typeface="黑体" pitchFamily="49" charset="-122"/>
                <a:ea typeface="黑体" pitchFamily="49" charset="-122"/>
              </a:rPr>
              <a:t>网页间的每一个超链接是图的一个有向边</a:t>
            </a:r>
          </a:p>
          <a:p>
            <a:pPr>
              <a:lnSpc>
                <a:spcPct val="150000"/>
              </a:lnSpc>
              <a:spcBef>
                <a:spcPct val="20000"/>
              </a:spcBef>
            </a:pPr>
            <a:r>
              <a:rPr lang="zh-CN" altLang="en-US" sz="2800" dirty="0" smtClean="0">
                <a:latin typeface="黑体" pitchFamily="49" charset="-122"/>
                <a:ea typeface="黑体" pitchFamily="49" charset="-122"/>
              </a:rPr>
              <a:t>用邻接矩阵来表示图，即：定义邻接矩阵为</a:t>
            </a:r>
            <a:r>
              <a:rPr lang="en-US" altLang="zh-CN" sz="2800" dirty="0" smtClean="0">
                <a:latin typeface="黑体" pitchFamily="49" charset="-122"/>
                <a:ea typeface="黑体" pitchFamily="49" charset="-122"/>
              </a:rPr>
              <a:t>G</a:t>
            </a:r>
            <a:r>
              <a:rPr lang="zh-CN" altLang="en-US" sz="2800" dirty="0" smtClean="0">
                <a:latin typeface="黑体" pitchFamily="49" charset="-122"/>
                <a:ea typeface="黑体" pitchFamily="49" charset="-122"/>
              </a:rPr>
              <a:t>，若网页</a:t>
            </a:r>
            <a:r>
              <a:rPr lang="en-US" altLang="zh-CN" sz="2800" dirty="0" smtClean="0">
                <a:latin typeface="黑体" pitchFamily="49" charset="-122"/>
                <a:ea typeface="黑体" pitchFamily="49" charset="-122"/>
              </a:rPr>
              <a:t>j</a:t>
            </a:r>
            <a:r>
              <a:rPr lang="zh-CN" altLang="en-US" sz="2800" dirty="0" smtClean="0">
                <a:latin typeface="黑体" pitchFamily="49" charset="-122"/>
                <a:ea typeface="黑体" pitchFamily="49" charset="-122"/>
              </a:rPr>
              <a:t>到网页</a:t>
            </a:r>
            <a:r>
              <a:rPr lang="en-US" altLang="zh-CN" sz="2800" dirty="0" smtClean="0">
                <a:latin typeface="黑体" pitchFamily="49" charset="-122"/>
                <a:ea typeface="黑体" pitchFamily="49" charset="-122"/>
              </a:rPr>
              <a:t>i</a:t>
            </a:r>
            <a:r>
              <a:rPr lang="zh-CN" altLang="en-US" sz="2800" dirty="0" smtClean="0">
                <a:latin typeface="黑体" pitchFamily="49" charset="-122"/>
                <a:ea typeface="黑体" pitchFamily="49" charset="-122"/>
              </a:rPr>
              <a:t>有超链接，则      ；反之      。</a:t>
            </a:r>
          </a:p>
          <a:p>
            <a:pPr>
              <a:lnSpc>
                <a:spcPct val="150000"/>
              </a:lnSpc>
              <a:spcBef>
                <a:spcPct val="20000"/>
              </a:spcBef>
            </a:pPr>
            <a:r>
              <a:rPr lang="zh-CN" altLang="en-US" sz="2800" dirty="0" smtClean="0">
                <a:latin typeface="黑体" pitchFamily="49" charset="-122"/>
                <a:ea typeface="黑体" pitchFamily="49" charset="-122"/>
              </a:rPr>
              <a:t>显然，如果网页有</a:t>
            </a:r>
            <a:r>
              <a:rPr lang="en-US" altLang="zh-CN" sz="2800" dirty="0" smtClean="0">
                <a:latin typeface="黑体" pitchFamily="49" charset="-122"/>
                <a:ea typeface="黑体" pitchFamily="49" charset="-122"/>
              </a:rPr>
              <a:t>N </a:t>
            </a:r>
            <a:r>
              <a:rPr lang="zh-CN" altLang="en-US" sz="2800" dirty="0" smtClean="0">
                <a:latin typeface="黑体" pitchFamily="49" charset="-122"/>
                <a:ea typeface="黑体" pitchFamily="49" charset="-122"/>
              </a:rPr>
              <a:t>个，则矩阵为</a:t>
            </a:r>
            <a:r>
              <a:rPr lang="en-US" altLang="zh-CN" sz="2800" dirty="0" smtClean="0">
                <a:latin typeface="黑体" pitchFamily="49" charset="-122"/>
                <a:ea typeface="黑体" pitchFamily="49" charset="-122"/>
              </a:rPr>
              <a:t>N×N </a:t>
            </a:r>
            <a:r>
              <a:rPr lang="zh-CN" altLang="en-US" sz="2800" dirty="0" smtClean="0">
                <a:latin typeface="黑体" pitchFamily="49" charset="-122"/>
                <a:ea typeface="黑体" pitchFamily="49" charset="-122"/>
              </a:rPr>
              <a:t>的</a:t>
            </a:r>
            <a:r>
              <a:rPr lang="en-US" altLang="zh-CN" sz="2800" dirty="0" smtClean="0">
                <a:latin typeface="黑体" pitchFamily="49" charset="-122"/>
                <a:ea typeface="黑体" pitchFamily="49" charset="-122"/>
              </a:rPr>
              <a:t>0</a:t>
            </a:r>
            <a:r>
              <a:rPr lang="zh-CN" altLang="en-US" sz="2800" dirty="0" smtClean="0">
                <a:latin typeface="黑体" pitchFamily="49" charset="-122"/>
                <a:ea typeface="黑体" pitchFamily="49" charset="-122"/>
              </a:rPr>
              <a:t>、</a:t>
            </a:r>
            <a:r>
              <a:rPr lang="en-US" altLang="zh-CN" sz="2800" dirty="0" smtClean="0">
                <a:latin typeface="黑体" pitchFamily="49" charset="-122"/>
                <a:ea typeface="黑体" pitchFamily="49" charset="-122"/>
              </a:rPr>
              <a:t>1</a:t>
            </a:r>
            <a:r>
              <a:rPr lang="zh-CN" altLang="en-US" sz="2800" dirty="0" smtClean="0">
                <a:latin typeface="黑体" pitchFamily="49" charset="-122"/>
                <a:ea typeface="黑体" pitchFamily="49" charset="-122"/>
              </a:rPr>
              <a:t>方阵。</a:t>
            </a:r>
          </a:p>
        </p:txBody>
      </p:sp>
      <p:graphicFrame>
        <p:nvGraphicFramePr>
          <p:cNvPr id="2050" name="Object 4"/>
          <p:cNvGraphicFramePr>
            <a:graphicFrameLocks noGrp="1" noChangeAspect="1"/>
          </p:cNvGraphicFramePr>
          <p:nvPr>
            <p:ph sz="quarter" idx="2"/>
            <p:extLst>
              <p:ext uri="{D42A27DB-BD31-4B8C-83A1-F6EECF244321}">
                <p14:modId xmlns:p14="http://schemas.microsoft.com/office/powerpoint/2010/main" val="2172559354"/>
              </p:ext>
            </p:extLst>
          </p:nvPr>
        </p:nvGraphicFramePr>
        <p:xfrm>
          <a:off x="5219700" y="4152900"/>
          <a:ext cx="912813" cy="542925"/>
        </p:xfrm>
        <a:graphic>
          <a:graphicData uri="http://schemas.openxmlformats.org/presentationml/2006/ole">
            <mc:AlternateContent xmlns:mc="http://schemas.openxmlformats.org/markup-compatibility/2006">
              <mc:Choice xmlns:v="urn:schemas-microsoft-com:vml" Requires="v">
                <p:oleObj spid="_x0000_s308362" name="公式" r:id="rId3" imgW="406080" imgH="241200" progId="Equation.3">
                  <p:embed/>
                </p:oleObj>
              </mc:Choice>
              <mc:Fallback>
                <p:oleObj name="公式" r:id="rId3" imgW="40608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4152900"/>
                        <a:ext cx="912813"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5"/>
          <p:cNvGraphicFramePr>
            <a:graphicFrameLocks noGrp="1" noChangeAspect="1"/>
          </p:cNvGraphicFramePr>
          <p:nvPr>
            <p:ph sz="quarter" idx="3"/>
            <p:extLst>
              <p:ext uri="{D42A27DB-BD31-4B8C-83A1-F6EECF244321}">
                <p14:modId xmlns:p14="http://schemas.microsoft.com/office/powerpoint/2010/main" val="3530852807"/>
              </p:ext>
            </p:extLst>
          </p:nvPr>
        </p:nvGraphicFramePr>
        <p:xfrm>
          <a:off x="7308850" y="4152900"/>
          <a:ext cx="989013" cy="552450"/>
        </p:xfrm>
        <a:graphic>
          <a:graphicData uri="http://schemas.openxmlformats.org/presentationml/2006/ole">
            <mc:AlternateContent xmlns:mc="http://schemas.openxmlformats.org/markup-compatibility/2006">
              <mc:Choice xmlns:v="urn:schemas-microsoft-com:vml" Requires="v">
                <p:oleObj spid="_x0000_s308363" name="公式" r:id="rId5" imgW="431640" imgH="241200" progId="Equation.3">
                  <p:embed/>
                </p:oleObj>
              </mc:Choice>
              <mc:Fallback>
                <p:oleObj name="公式" r:id="rId5" imgW="43164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850" y="4152900"/>
                        <a:ext cx="989013"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303368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adjac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52400"/>
            <a:ext cx="6503988" cy="650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ext Box 3"/>
          <p:cNvSpPr txBox="1">
            <a:spLocks noChangeArrowheads="1"/>
          </p:cNvSpPr>
          <p:nvPr/>
        </p:nvSpPr>
        <p:spPr bwMode="auto">
          <a:xfrm>
            <a:off x="381000" y="1752600"/>
            <a:ext cx="1752600" cy="3387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spcBef>
                <a:spcPct val="50000"/>
              </a:spcBef>
              <a:buClrTx/>
              <a:buSzTx/>
              <a:buFontTx/>
              <a:buNone/>
            </a:pPr>
            <a:r>
              <a:rPr lang="zh-CN" altLang="en-US" sz="2400" b="1">
                <a:solidFill>
                  <a:schemeClr val="tx1"/>
                </a:solidFill>
                <a:latin typeface="楷体_GB2312" pitchFamily="1" charset="-122"/>
                <a:ea typeface="楷体_GB2312" pitchFamily="1" charset="-122"/>
              </a:rPr>
              <a:t>多个网页相互链接的图对应的邻接矩阵（这里将</a:t>
            </a:r>
            <a:r>
              <a:rPr lang="en-US" altLang="zh-CN" sz="2400" b="1">
                <a:solidFill>
                  <a:schemeClr val="tx1"/>
                </a:solidFill>
                <a:latin typeface="楷体_GB2312" pitchFamily="1" charset="-122"/>
                <a:ea typeface="楷体_GB2312" pitchFamily="1" charset="-122"/>
              </a:rPr>
              <a:t>0,1</a:t>
            </a:r>
            <a:r>
              <a:rPr lang="zh-CN" altLang="en-US" sz="2400" b="1">
                <a:solidFill>
                  <a:schemeClr val="tx1"/>
                </a:solidFill>
                <a:latin typeface="楷体_GB2312" pitchFamily="1" charset="-122"/>
                <a:ea typeface="楷体_GB2312" pitchFamily="1" charset="-122"/>
              </a:rPr>
              <a:t>值用二值图像显示，黑色代表</a:t>
            </a:r>
            <a:r>
              <a:rPr lang="en-US" altLang="zh-CN" sz="2400" b="1">
                <a:solidFill>
                  <a:schemeClr val="tx1"/>
                </a:solidFill>
                <a:latin typeface="楷体_GB2312" pitchFamily="1" charset="-122"/>
                <a:ea typeface="楷体_GB2312" pitchFamily="1" charset="-122"/>
              </a:rPr>
              <a:t>0</a:t>
            </a:r>
            <a:r>
              <a:rPr lang="zh-CN" altLang="en-US" sz="2400" b="1">
                <a:solidFill>
                  <a:schemeClr val="tx1"/>
                </a:solidFill>
                <a:latin typeface="楷体_GB2312" pitchFamily="1" charset="-122"/>
                <a:ea typeface="楷体_GB2312" pitchFamily="1" charset="-122"/>
              </a:rPr>
              <a:t>，白色代表</a:t>
            </a:r>
            <a:r>
              <a:rPr lang="en-US" altLang="zh-CN" sz="2400" b="1">
                <a:solidFill>
                  <a:schemeClr val="tx1"/>
                </a:solidFill>
                <a:latin typeface="楷体_GB2312" pitchFamily="1" charset="-122"/>
                <a:ea typeface="楷体_GB2312" pitchFamily="1" charset="-122"/>
              </a:rPr>
              <a:t>1</a:t>
            </a:r>
            <a:r>
              <a:rPr lang="zh-CN" altLang="en-US" sz="2400" b="1">
                <a:solidFill>
                  <a:schemeClr val="tx1"/>
                </a:solidFill>
                <a:latin typeface="楷体_GB2312" pitchFamily="1" charset="-122"/>
                <a:ea typeface="楷体_GB2312" pitchFamily="1" charset="-122"/>
              </a:rPr>
              <a:t>）</a:t>
            </a:r>
          </a:p>
        </p:txBody>
      </p:sp>
    </p:spTree>
    <p:extLst>
      <p:ext uri="{BB962C8B-B14F-4D97-AF65-F5344CB8AC3E}">
        <p14:creationId xmlns:p14="http://schemas.microsoft.com/office/powerpoint/2010/main" val="13071177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33</a:t>
            </a:fld>
            <a:endParaRPr lang="en-US" altLang="zh-CN"/>
          </a:p>
        </p:txBody>
      </p:sp>
      <p:pic>
        <p:nvPicPr>
          <p:cNvPr id="334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03696"/>
            <a:ext cx="7984027" cy="4763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a:spLocks noGrp="1" noChangeArrowheads="1"/>
          </p:cNvSpPr>
          <p:nvPr>
            <p:ph type="title"/>
          </p:nvPr>
        </p:nvSpPr>
        <p:spPr>
          <a:xfrm>
            <a:off x="609600" y="76200"/>
            <a:ext cx="5867400" cy="603250"/>
          </a:xfrm>
        </p:spPr>
        <p:txBody>
          <a:bodyPr/>
          <a:lstStyle/>
          <a:p>
            <a:r>
              <a:rPr lang="en-US" altLang="zh-CN" sz="3200" dirty="0" smtClean="0">
                <a:solidFill>
                  <a:srgbClr val="990099"/>
                </a:solidFill>
                <a:latin typeface="黑体" pitchFamily="49" charset="-122"/>
                <a:ea typeface="黑体" pitchFamily="49" charset="-122"/>
              </a:rPr>
              <a:t>PageRank</a:t>
            </a:r>
            <a:r>
              <a:rPr lang="zh-CN" altLang="en-US" sz="3200" dirty="0" smtClean="0">
                <a:solidFill>
                  <a:srgbClr val="990099"/>
                </a:solidFill>
                <a:latin typeface="黑体" pitchFamily="49" charset="-122"/>
                <a:ea typeface="黑体" pitchFamily="49" charset="-122"/>
              </a:rPr>
              <a:t>的计算</a:t>
            </a:r>
          </a:p>
        </p:txBody>
      </p:sp>
    </p:spTree>
    <p:extLst>
      <p:ext uri="{BB962C8B-B14F-4D97-AF65-F5344CB8AC3E}">
        <p14:creationId xmlns:p14="http://schemas.microsoft.com/office/powerpoint/2010/main" val="2928454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34</a:t>
            </a:fld>
            <a:endParaRPr lang="en-US" altLang="zh-CN"/>
          </a:p>
        </p:txBody>
      </p:sp>
      <p:pic>
        <p:nvPicPr>
          <p:cNvPr id="335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019" y="1066801"/>
            <a:ext cx="8052286"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a:spLocks noGrp="1" noChangeArrowheads="1"/>
          </p:cNvSpPr>
          <p:nvPr>
            <p:ph type="title"/>
          </p:nvPr>
        </p:nvSpPr>
        <p:spPr>
          <a:xfrm>
            <a:off x="609600" y="76200"/>
            <a:ext cx="5867400" cy="603250"/>
          </a:xfrm>
        </p:spPr>
        <p:txBody>
          <a:bodyPr/>
          <a:lstStyle/>
          <a:p>
            <a:r>
              <a:rPr lang="en-US" altLang="zh-CN" sz="3200" dirty="0" smtClean="0">
                <a:solidFill>
                  <a:srgbClr val="990099"/>
                </a:solidFill>
                <a:latin typeface="黑体" pitchFamily="49" charset="-122"/>
                <a:ea typeface="黑体" pitchFamily="49" charset="-122"/>
              </a:rPr>
              <a:t>PageRank</a:t>
            </a:r>
            <a:r>
              <a:rPr lang="zh-CN" altLang="en-US" sz="3200" dirty="0" smtClean="0">
                <a:solidFill>
                  <a:srgbClr val="990099"/>
                </a:solidFill>
                <a:latin typeface="黑体" pitchFamily="49" charset="-122"/>
                <a:ea typeface="黑体" pitchFamily="49" charset="-122"/>
              </a:rPr>
              <a:t>的计算</a:t>
            </a:r>
          </a:p>
        </p:txBody>
      </p:sp>
    </p:spTree>
    <p:extLst>
      <p:ext uri="{BB962C8B-B14F-4D97-AF65-F5344CB8AC3E}">
        <p14:creationId xmlns:p14="http://schemas.microsoft.com/office/powerpoint/2010/main" val="4244774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2"/>
          <p:cNvSpPr>
            <a:spLocks noGrp="1" noChangeArrowheads="1"/>
          </p:cNvSpPr>
          <p:nvPr>
            <p:ph type="title"/>
          </p:nvPr>
        </p:nvSpPr>
        <p:spPr>
          <a:xfrm>
            <a:off x="533400" y="76200"/>
            <a:ext cx="5257800" cy="762000"/>
          </a:xfrm>
        </p:spPr>
        <p:txBody>
          <a:bodyPr/>
          <a:lstStyle/>
          <a:p>
            <a:r>
              <a:rPr lang="en-US" altLang="zh-CN" sz="3200" dirty="0" smtClean="0">
                <a:solidFill>
                  <a:srgbClr val="990099"/>
                </a:solidFill>
                <a:latin typeface="黑体" pitchFamily="49" charset="-122"/>
                <a:ea typeface="黑体" pitchFamily="49" charset="-122"/>
              </a:rPr>
              <a:t>PageRank</a:t>
            </a:r>
            <a:r>
              <a:rPr lang="zh-CN" altLang="en-US" sz="3200" dirty="0" smtClean="0">
                <a:solidFill>
                  <a:srgbClr val="990099"/>
                </a:solidFill>
                <a:latin typeface="黑体" pitchFamily="49" charset="-122"/>
                <a:ea typeface="黑体" pitchFamily="49" charset="-122"/>
              </a:rPr>
              <a:t>的计算</a:t>
            </a:r>
          </a:p>
        </p:txBody>
      </p:sp>
      <p:sp>
        <p:nvSpPr>
          <p:cNvPr id="3079" name="Rectangle 3"/>
          <p:cNvSpPr>
            <a:spLocks noGrp="1" noChangeArrowheads="1"/>
          </p:cNvSpPr>
          <p:nvPr>
            <p:ph type="body" sz="half" idx="1"/>
          </p:nvPr>
        </p:nvSpPr>
        <p:spPr>
          <a:xfrm>
            <a:off x="457200" y="1295400"/>
            <a:ext cx="7994650" cy="4522788"/>
          </a:xfrm>
        </p:spPr>
        <p:txBody>
          <a:bodyPr/>
          <a:lstStyle/>
          <a:p>
            <a:pPr>
              <a:spcBef>
                <a:spcPct val="20000"/>
              </a:spcBef>
            </a:pPr>
            <a:r>
              <a:rPr lang="zh-CN" altLang="en-US" sz="2800" smtClean="0">
                <a:latin typeface="黑体" pitchFamily="49" charset="-122"/>
                <a:ea typeface="黑体" pitchFamily="49" charset="-122"/>
              </a:rPr>
              <a:t>定义邻接矩阵为</a:t>
            </a:r>
            <a:r>
              <a:rPr lang="en-US" altLang="zh-CN" sz="2800" smtClean="0">
                <a:latin typeface="黑体" pitchFamily="49" charset="-122"/>
                <a:ea typeface="黑体" pitchFamily="49" charset="-122"/>
              </a:rPr>
              <a:t>G</a:t>
            </a:r>
            <a:r>
              <a:rPr lang="zh-CN" altLang="en-US" sz="2800" smtClean="0">
                <a:latin typeface="黑体" pitchFamily="49" charset="-122"/>
                <a:ea typeface="黑体" pitchFamily="49" charset="-122"/>
              </a:rPr>
              <a:t>，若网页</a:t>
            </a:r>
            <a:r>
              <a:rPr lang="en-US" altLang="zh-CN" sz="2800" smtClean="0">
                <a:latin typeface="黑体" pitchFamily="49" charset="-122"/>
                <a:ea typeface="黑体" pitchFamily="49" charset="-122"/>
              </a:rPr>
              <a:t>j</a:t>
            </a:r>
            <a:r>
              <a:rPr lang="zh-CN" altLang="en-US" sz="2800" smtClean="0">
                <a:latin typeface="黑体" pitchFamily="49" charset="-122"/>
                <a:ea typeface="黑体" pitchFamily="49" charset="-122"/>
              </a:rPr>
              <a:t>到网页</a:t>
            </a:r>
            <a:r>
              <a:rPr lang="en-US" altLang="zh-CN" sz="2800" smtClean="0">
                <a:latin typeface="黑体" pitchFamily="49" charset="-122"/>
                <a:ea typeface="黑体" pitchFamily="49" charset="-122"/>
              </a:rPr>
              <a:t>i</a:t>
            </a:r>
            <a:r>
              <a:rPr lang="zh-CN" altLang="en-US" sz="2800" smtClean="0">
                <a:latin typeface="黑体" pitchFamily="49" charset="-122"/>
                <a:ea typeface="黑体" pitchFamily="49" charset="-122"/>
              </a:rPr>
              <a:t>有超链接，则      ；反之，      。</a:t>
            </a:r>
          </a:p>
          <a:p>
            <a:pPr>
              <a:spcBef>
                <a:spcPct val="20000"/>
              </a:spcBef>
            </a:pPr>
            <a:r>
              <a:rPr lang="zh-CN" altLang="en-US" sz="2800" smtClean="0">
                <a:latin typeface="黑体" pitchFamily="49" charset="-122"/>
                <a:ea typeface="黑体" pitchFamily="49" charset="-122"/>
              </a:rPr>
              <a:t>记矩阵</a:t>
            </a:r>
            <a:r>
              <a:rPr lang="en-US" altLang="zh-CN" sz="2800" smtClean="0">
                <a:latin typeface="黑体" pitchFamily="49" charset="-122"/>
                <a:ea typeface="黑体" pitchFamily="49" charset="-122"/>
              </a:rPr>
              <a:t>G</a:t>
            </a:r>
            <a:r>
              <a:rPr lang="zh-CN" altLang="en-US" sz="2800" smtClean="0">
                <a:latin typeface="黑体" pitchFamily="49" charset="-122"/>
                <a:ea typeface="黑体" pitchFamily="49" charset="-122"/>
              </a:rPr>
              <a:t>的列和、行和分别是</a:t>
            </a:r>
          </a:p>
          <a:p>
            <a:pPr>
              <a:spcBef>
                <a:spcPct val="20000"/>
              </a:spcBef>
            </a:pPr>
            <a:endParaRPr lang="zh-CN" altLang="en-US" sz="2800" smtClean="0">
              <a:latin typeface="黑体" pitchFamily="49" charset="-122"/>
              <a:ea typeface="黑体" pitchFamily="49" charset="-122"/>
            </a:endParaRPr>
          </a:p>
          <a:p>
            <a:pPr>
              <a:spcBef>
                <a:spcPct val="20000"/>
              </a:spcBef>
            </a:pPr>
            <a:endParaRPr lang="zh-CN" altLang="en-US" sz="2800" smtClean="0">
              <a:latin typeface="黑体" pitchFamily="49" charset="-122"/>
              <a:ea typeface="黑体" pitchFamily="49" charset="-122"/>
            </a:endParaRPr>
          </a:p>
          <a:p>
            <a:pPr>
              <a:spcBef>
                <a:spcPct val="20000"/>
              </a:spcBef>
            </a:pPr>
            <a:endParaRPr lang="zh-CN" altLang="en-US" sz="2800" smtClean="0">
              <a:latin typeface="黑体" pitchFamily="49" charset="-122"/>
              <a:ea typeface="黑体" pitchFamily="49" charset="-122"/>
            </a:endParaRPr>
          </a:p>
          <a:p>
            <a:pPr>
              <a:spcBef>
                <a:spcPct val="20000"/>
              </a:spcBef>
            </a:pPr>
            <a:endParaRPr lang="zh-CN" altLang="en-US" sz="2800" smtClean="0">
              <a:latin typeface="黑体" pitchFamily="49" charset="-122"/>
              <a:ea typeface="黑体" pitchFamily="49" charset="-122"/>
            </a:endParaRPr>
          </a:p>
          <a:p>
            <a:pPr>
              <a:spcBef>
                <a:spcPct val="20000"/>
              </a:spcBef>
            </a:pPr>
            <a:r>
              <a:rPr lang="zh-CN" altLang="en-US" sz="2800" smtClean="0">
                <a:latin typeface="黑体" pitchFamily="49" charset="-122"/>
                <a:ea typeface="黑体" pitchFamily="49" charset="-122"/>
              </a:rPr>
              <a:t>它们分别给出了页面</a:t>
            </a:r>
            <a:r>
              <a:rPr lang="en-US" altLang="zh-CN" sz="2800" smtClean="0">
                <a:latin typeface="黑体" pitchFamily="49" charset="-122"/>
                <a:ea typeface="黑体" pitchFamily="49" charset="-122"/>
              </a:rPr>
              <a:t>j</a:t>
            </a:r>
            <a:r>
              <a:rPr lang="zh-CN" altLang="en-US" sz="2800" smtClean="0">
                <a:latin typeface="黑体" pitchFamily="49" charset="-122"/>
                <a:ea typeface="黑体" pitchFamily="49" charset="-122"/>
              </a:rPr>
              <a:t>的链出链接数目和链入链接数目</a:t>
            </a:r>
          </a:p>
        </p:txBody>
      </p:sp>
      <p:graphicFrame>
        <p:nvGraphicFramePr>
          <p:cNvPr id="3074" name="Object 4"/>
          <p:cNvGraphicFramePr>
            <a:graphicFrameLocks noGrp="1" noChangeAspect="1"/>
          </p:cNvGraphicFramePr>
          <p:nvPr>
            <p:ph sz="quarter" idx="2"/>
            <p:extLst>
              <p:ext uri="{D42A27DB-BD31-4B8C-83A1-F6EECF244321}">
                <p14:modId xmlns:p14="http://schemas.microsoft.com/office/powerpoint/2010/main" val="1877074536"/>
              </p:ext>
            </p:extLst>
          </p:nvPr>
        </p:nvGraphicFramePr>
        <p:xfrm>
          <a:off x="3275013" y="2817813"/>
          <a:ext cx="1522412" cy="774700"/>
        </p:xfrm>
        <a:graphic>
          <a:graphicData uri="http://schemas.openxmlformats.org/presentationml/2006/ole">
            <mc:AlternateContent xmlns:mc="http://schemas.openxmlformats.org/markup-compatibility/2006">
              <mc:Choice xmlns:v="urn:schemas-microsoft-com:vml" Requires="v">
                <p:oleObj spid="_x0000_s309522" name="公式" r:id="rId3" imgW="672840" imgH="342720" progId="Equation.3">
                  <p:embed/>
                </p:oleObj>
              </mc:Choice>
              <mc:Fallback>
                <p:oleObj name="公式" r:id="rId3" imgW="672840" imgH="3427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013" y="2817813"/>
                        <a:ext cx="1522412"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5"/>
          <p:cNvGraphicFramePr>
            <a:graphicFrameLocks noGrp="1" noChangeAspect="1"/>
          </p:cNvGraphicFramePr>
          <p:nvPr>
            <p:ph sz="quarter" idx="3"/>
            <p:extLst>
              <p:ext uri="{D42A27DB-BD31-4B8C-83A1-F6EECF244321}">
                <p14:modId xmlns:p14="http://schemas.microsoft.com/office/powerpoint/2010/main" val="2343921084"/>
              </p:ext>
            </p:extLst>
          </p:nvPr>
        </p:nvGraphicFramePr>
        <p:xfrm>
          <a:off x="3275013" y="3579813"/>
          <a:ext cx="1585912" cy="889000"/>
        </p:xfrm>
        <a:graphic>
          <a:graphicData uri="http://schemas.openxmlformats.org/presentationml/2006/ole">
            <mc:AlternateContent xmlns:mc="http://schemas.openxmlformats.org/markup-compatibility/2006">
              <mc:Choice xmlns:v="urn:schemas-microsoft-com:vml" Requires="v">
                <p:oleObj spid="_x0000_s309523" name="公式" r:id="rId5" imgW="634680" imgH="355320" progId="Equation.3">
                  <p:embed/>
                </p:oleObj>
              </mc:Choice>
              <mc:Fallback>
                <p:oleObj name="公式" r:id="rId5" imgW="634680" imgH="3553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013" y="3579813"/>
                        <a:ext cx="1585912"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6" name="Object 6"/>
          <p:cNvGraphicFramePr>
            <a:graphicFrameLocks noChangeAspect="1"/>
          </p:cNvGraphicFramePr>
          <p:nvPr>
            <p:extLst>
              <p:ext uri="{D42A27DB-BD31-4B8C-83A1-F6EECF244321}">
                <p14:modId xmlns:p14="http://schemas.microsoft.com/office/powerpoint/2010/main" val="3064744373"/>
              </p:ext>
            </p:extLst>
          </p:nvPr>
        </p:nvGraphicFramePr>
        <p:xfrm>
          <a:off x="1331913" y="1735138"/>
          <a:ext cx="914400" cy="542925"/>
        </p:xfrm>
        <a:graphic>
          <a:graphicData uri="http://schemas.openxmlformats.org/presentationml/2006/ole">
            <mc:AlternateContent xmlns:mc="http://schemas.openxmlformats.org/markup-compatibility/2006">
              <mc:Choice xmlns:v="urn:schemas-microsoft-com:vml" Requires="v">
                <p:oleObj spid="_x0000_s309524" name="公式" r:id="rId7" imgW="406080" imgH="241200" progId="Equation.3">
                  <p:embed/>
                </p:oleObj>
              </mc:Choice>
              <mc:Fallback>
                <p:oleObj name="公式" r:id="rId7" imgW="40608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1735138"/>
                        <a:ext cx="914400"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7" name="Object 7"/>
          <p:cNvGraphicFramePr>
            <a:graphicFrameLocks noChangeAspect="1"/>
          </p:cNvGraphicFramePr>
          <p:nvPr>
            <p:extLst>
              <p:ext uri="{D42A27DB-BD31-4B8C-83A1-F6EECF244321}">
                <p14:modId xmlns:p14="http://schemas.microsoft.com/office/powerpoint/2010/main" val="1751643494"/>
              </p:ext>
            </p:extLst>
          </p:nvPr>
        </p:nvGraphicFramePr>
        <p:xfrm>
          <a:off x="3708400" y="1735138"/>
          <a:ext cx="990600" cy="552450"/>
        </p:xfrm>
        <a:graphic>
          <a:graphicData uri="http://schemas.openxmlformats.org/presentationml/2006/ole">
            <mc:AlternateContent xmlns:mc="http://schemas.openxmlformats.org/markup-compatibility/2006">
              <mc:Choice xmlns:v="urn:schemas-microsoft-com:vml" Requires="v">
                <p:oleObj spid="_x0000_s309525" name="公式" r:id="rId9" imgW="431640" imgH="241200" progId="Equation.3">
                  <p:embed/>
                </p:oleObj>
              </mc:Choice>
              <mc:Fallback>
                <p:oleObj name="公式" r:id="rId9" imgW="431640" imgH="241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08400" y="1735138"/>
                        <a:ext cx="990600"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447615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p:cNvSpPr>
            <a:spLocks noGrp="1" noChangeArrowheads="1"/>
          </p:cNvSpPr>
          <p:nvPr>
            <p:ph type="title"/>
          </p:nvPr>
        </p:nvSpPr>
        <p:spPr>
          <a:xfrm>
            <a:off x="533400" y="26469"/>
            <a:ext cx="8223250" cy="755650"/>
          </a:xfrm>
        </p:spPr>
        <p:txBody>
          <a:bodyPr/>
          <a:lstStyle/>
          <a:p>
            <a:r>
              <a:rPr lang="en-US" altLang="zh-CN" sz="3200" dirty="0" smtClean="0">
                <a:solidFill>
                  <a:srgbClr val="990099"/>
                </a:solidFill>
                <a:latin typeface="黑体" pitchFamily="49" charset="-122"/>
                <a:ea typeface="黑体" pitchFamily="49" charset="-122"/>
              </a:rPr>
              <a:t>PageRank</a:t>
            </a:r>
            <a:r>
              <a:rPr lang="zh-CN" altLang="en-US" sz="3200" dirty="0" smtClean="0">
                <a:solidFill>
                  <a:srgbClr val="990099"/>
                </a:solidFill>
                <a:latin typeface="黑体" pitchFamily="49" charset="-122"/>
                <a:ea typeface="黑体" pitchFamily="49" charset="-122"/>
              </a:rPr>
              <a:t>的计算</a:t>
            </a:r>
          </a:p>
        </p:txBody>
      </p:sp>
      <p:sp>
        <p:nvSpPr>
          <p:cNvPr id="4102" name="Rectangle 3"/>
          <p:cNvSpPr>
            <a:spLocks noGrp="1" noChangeArrowheads="1"/>
          </p:cNvSpPr>
          <p:nvPr>
            <p:ph type="body" sz="half" idx="1"/>
          </p:nvPr>
        </p:nvSpPr>
        <p:spPr>
          <a:xfrm>
            <a:off x="457200" y="1066800"/>
            <a:ext cx="8305800" cy="4525963"/>
          </a:xfrm>
        </p:spPr>
        <p:txBody>
          <a:bodyPr/>
          <a:lstStyle/>
          <a:p>
            <a:pPr>
              <a:spcBef>
                <a:spcPct val="20000"/>
              </a:spcBef>
            </a:pPr>
            <a:r>
              <a:rPr lang="zh-CN" altLang="en-US" smtClean="0">
                <a:latin typeface="黑体" pitchFamily="49" charset="-122"/>
                <a:ea typeface="黑体" pitchFamily="49" charset="-122"/>
              </a:rPr>
              <a:t>假设我们在上网的时侯浏览页面并选择下一个页面，这个过程与过去浏览过哪些页面无关，而仅依赖于当前所在的页面，那么这一选择过程可以认为是一个有限状态、离散时间的随机过程，其状态转移规律用</a:t>
            </a:r>
            <a:r>
              <a:rPr lang="en-US" altLang="zh-CN" smtClean="0">
                <a:latin typeface="黑体" pitchFamily="49" charset="-122"/>
                <a:ea typeface="黑体" pitchFamily="49" charset="-122"/>
              </a:rPr>
              <a:t>Markov</a:t>
            </a:r>
            <a:r>
              <a:rPr lang="zh-CN" altLang="en-US" smtClean="0">
                <a:latin typeface="黑体" pitchFamily="49" charset="-122"/>
                <a:ea typeface="黑体" pitchFamily="49" charset="-122"/>
              </a:rPr>
              <a:t>链描述。</a:t>
            </a:r>
          </a:p>
          <a:p>
            <a:pPr>
              <a:spcBef>
                <a:spcPct val="20000"/>
              </a:spcBef>
            </a:pPr>
            <a:r>
              <a:rPr lang="zh-CN" altLang="en-US" smtClean="0">
                <a:latin typeface="黑体" pitchFamily="49" charset="-122"/>
                <a:ea typeface="黑体" pitchFamily="49" charset="-122"/>
              </a:rPr>
              <a:t>定义转移概率矩阵</a:t>
            </a:r>
          </a:p>
          <a:p>
            <a:pPr>
              <a:spcBef>
                <a:spcPct val="20000"/>
              </a:spcBef>
              <a:buFont typeface="Times New Roman" pitchFamily="18" charset="0"/>
              <a:buNone/>
            </a:pPr>
            <a:endParaRPr lang="zh-CN" altLang="en-US" smtClean="0">
              <a:latin typeface="Times New Roman" pitchFamily="18" charset="0"/>
            </a:endParaRPr>
          </a:p>
          <a:p>
            <a:pPr>
              <a:spcBef>
                <a:spcPct val="20000"/>
              </a:spcBef>
            </a:pPr>
            <a:endParaRPr lang="zh-CN" altLang="en-US" smtClean="0">
              <a:latin typeface="Times New Roman" pitchFamily="18" charset="0"/>
            </a:endParaRPr>
          </a:p>
        </p:txBody>
      </p:sp>
      <p:graphicFrame>
        <p:nvGraphicFramePr>
          <p:cNvPr id="4098" name="Object 4"/>
          <p:cNvGraphicFramePr>
            <a:graphicFrameLocks noGrp="1" noChangeAspect="1"/>
          </p:cNvGraphicFramePr>
          <p:nvPr>
            <p:ph sz="quarter" idx="2"/>
            <p:extLst>
              <p:ext uri="{D42A27DB-BD31-4B8C-83A1-F6EECF244321}">
                <p14:modId xmlns:p14="http://schemas.microsoft.com/office/powerpoint/2010/main" val="1344710183"/>
              </p:ext>
            </p:extLst>
          </p:nvPr>
        </p:nvGraphicFramePr>
        <p:xfrm>
          <a:off x="4284663" y="3975100"/>
          <a:ext cx="1827212" cy="787400"/>
        </p:xfrm>
        <a:graphic>
          <a:graphicData uri="http://schemas.openxmlformats.org/presentationml/2006/ole">
            <mc:AlternateContent xmlns:mc="http://schemas.openxmlformats.org/markup-compatibility/2006">
              <mc:Choice xmlns:v="urn:schemas-microsoft-com:vml" Requires="v">
                <p:oleObj spid="_x0000_s310478" name="公式" r:id="rId3" imgW="558720" imgH="241200" progId="Equation.3">
                  <p:embed/>
                </p:oleObj>
              </mc:Choice>
              <mc:Fallback>
                <p:oleObj name="公式" r:id="rId3" imgW="55872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3975100"/>
                        <a:ext cx="1827212"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 name="Object 5"/>
          <p:cNvGraphicFramePr>
            <a:graphicFrameLocks noGrp="1" noChangeAspect="1"/>
          </p:cNvGraphicFramePr>
          <p:nvPr>
            <p:ph sz="quarter" idx="3"/>
            <p:extLst>
              <p:ext uri="{D42A27DB-BD31-4B8C-83A1-F6EECF244321}">
                <p14:modId xmlns:p14="http://schemas.microsoft.com/office/powerpoint/2010/main" val="2502901513"/>
              </p:ext>
            </p:extLst>
          </p:nvPr>
        </p:nvGraphicFramePr>
        <p:xfrm>
          <a:off x="2339975" y="4624388"/>
          <a:ext cx="1676400" cy="1477962"/>
        </p:xfrm>
        <a:graphic>
          <a:graphicData uri="http://schemas.openxmlformats.org/presentationml/2006/ole">
            <mc:AlternateContent xmlns:mc="http://schemas.openxmlformats.org/markup-compatibility/2006">
              <mc:Choice xmlns:v="urn:schemas-microsoft-com:vml" Requires="v">
                <p:oleObj spid="_x0000_s310479" name="公式" r:id="rId5" imgW="533160" imgH="469800" progId="Equation.3">
                  <p:embed/>
                </p:oleObj>
              </mc:Choice>
              <mc:Fallback>
                <p:oleObj name="公式" r:id="rId5" imgW="533160" imgH="469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4624388"/>
                        <a:ext cx="1676400" cy="147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6"/>
          <p:cNvGraphicFramePr>
            <a:graphicFrameLocks noChangeAspect="1"/>
          </p:cNvGraphicFramePr>
          <p:nvPr>
            <p:extLst>
              <p:ext uri="{D42A27DB-BD31-4B8C-83A1-F6EECF244321}">
                <p14:modId xmlns:p14="http://schemas.microsoft.com/office/powerpoint/2010/main" val="3867518464"/>
              </p:ext>
            </p:extLst>
          </p:nvPr>
        </p:nvGraphicFramePr>
        <p:xfrm>
          <a:off x="4716463" y="5056188"/>
          <a:ext cx="1828800" cy="596900"/>
        </p:xfrm>
        <a:graphic>
          <a:graphicData uri="http://schemas.openxmlformats.org/presentationml/2006/ole">
            <mc:AlternateContent xmlns:mc="http://schemas.openxmlformats.org/markup-compatibility/2006">
              <mc:Choice xmlns:v="urn:schemas-microsoft-com:vml" Requires="v">
                <p:oleObj spid="_x0000_s310480" name="公式" r:id="rId7" imgW="622080" imgH="203040" progId="Equation.3">
                  <p:embed/>
                </p:oleObj>
              </mc:Choice>
              <mc:Fallback>
                <p:oleObj name="公式" r:id="rId7" imgW="62208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463" y="5056188"/>
                        <a:ext cx="182880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06480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9" name="Rectangle 2"/>
          <p:cNvSpPr>
            <a:spLocks noGrp="1" noChangeArrowheads="1"/>
          </p:cNvSpPr>
          <p:nvPr>
            <p:ph type="title"/>
          </p:nvPr>
        </p:nvSpPr>
        <p:spPr>
          <a:xfrm>
            <a:off x="609600" y="76200"/>
            <a:ext cx="7620000" cy="685800"/>
          </a:xfrm>
        </p:spPr>
        <p:txBody>
          <a:bodyPr/>
          <a:lstStyle/>
          <a:p>
            <a:r>
              <a:rPr lang="en-US" altLang="zh-CN" sz="3200" dirty="0" smtClean="0">
                <a:solidFill>
                  <a:srgbClr val="990099"/>
                </a:solidFill>
                <a:latin typeface="黑体" pitchFamily="49" charset="-122"/>
                <a:ea typeface="黑体" pitchFamily="49" charset="-122"/>
              </a:rPr>
              <a:t>PageRank</a:t>
            </a:r>
            <a:r>
              <a:rPr lang="zh-CN" altLang="en-US" sz="3200" dirty="0" smtClean="0">
                <a:solidFill>
                  <a:srgbClr val="990099"/>
                </a:solidFill>
                <a:latin typeface="黑体" pitchFamily="49" charset="-122"/>
                <a:ea typeface="黑体" pitchFamily="49" charset="-122"/>
              </a:rPr>
              <a:t>的计算</a:t>
            </a:r>
          </a:p>
        </p:txBody>
      </p:sp>
      <p:sp>
        <p:nvSpPr>
          <p:cNvPr id="5130" name="Rectangle 3"/>
          <p:cNvSpPr>
            <a:spLocks noGrp="1" noChangeArrowheads="1"/>
          </p:cNvSpPr>
          <p:nvPr>
            <p:ph type="body" sz="half" idx="1"/>
          </p:nvPr>
        </p:nvSpPr>
        <p:spPr>
          <a:xfrm>
            <a:off x="457200" y="1192212"/>
            <a:ext cx="8223250" cy="4522788"/>
          </a:xfrm>
        </p:spPr>
        <p:txBody>
          <a:bodyPr/>
          <a:lstStyle/>
          <a:p>
            <a:pPr>
              <a:spcBef>
                <a:spcPct val="20000"/>
              </a:spcBef>
            </a:pPr>
            <a:r>
              <a:rPr lang="zh-CN" altLang="en-US" sz="2800" smtClean="0">
                <a:latin typeface="黑体" pitchFamily="49" charset="-122"/>
                <a:ea typeface="黑体" pitchFamily="49" charset="-122"/>
              </a:rPr>
              <a:t>根据</a:t>
            </a:r>
            <a:r>
              <a:rPr lang="en-US" altLang="zh-CN" sz="2800" smtClean="0">
                <a:latin typeface="黑体" pitchFamily="49" charset="-122"/>
                <a:ea typeface="黑体" pitchFamily="49" charset="-122"/>
              </a:rPr>
              <a:t>Markov</a:t>
            </a:r>
            <a:r>
              <a:rPr lang="zh-CN" altLang="en-US" sz="2800" smtClean="0">
                <a:latin typeface="黑体" pitchFamily="49" charset="-122"/>
                <a:ea typeface="黑体" pitchFamily="49" charset="-122"/>
              </a:rPr>
              <a:t>链的基本性质，对于正则</a:t>
            </a:r>
            <a:r>
              <a:rPr lang="en-US" altLang="zh-CN" sz="2800" smtClean="0">
                <a:latin typeface="黑体" pitchFamily="49" charset="-122"/>
                <a:ea typeface="黑体" pitchFamily="49" charset="-122"/>
              </a:rPr>
              <a:t>Markov</a:t>
            </a:r>
            <a:r>
              <a:rPr lang="zh-CN" altLang="en-US" sz="2800" smtClean="0">
                <a:latin typeface="黑体" pitchFamily="49" charset="-122"/>
                <a:ea typeface="黑体" pitchFamily="49" charset="-122"/>
              </a:rPr>
              <a:t>链，存在平稳分布                             ，满足</a:t>
            </a:r>
          </a:p>
          <a:p>
            <a:pPr>
              <a:spcBef>
                <a:spcPct val="20000"/>
              </a:spcBef>
            </a:pPr>
            <a:endParaRPr lang="zh-CN" altLang="en-US" sz="2800" smtClean="0">
              <a:latin typeface="黑体" pitchFamily="49" charset="-122"/>
              <a:ea typeface="黑体" pitchFamily="49" charset="-122"/>
            </a:endParaRPr>
          </a:p>
          <a:p>
            <a:pPr>
              <a:spcBef>
                <a:spcPct val="20000"/>
              </a:spcBef>
            </a:pPr>
            <a:endParaRPr lang="zh-CN" altLang="en-US" sz="2800" smtClean="0">
              <a:latin typeface="黑体" pitchFamily="49" charset="-122"/>
              <a:ea typeface="黑体" pitchFamily="49" charset="-122"/>
            </a:endParaRPr>
          </a:p>
          <a:p>
            <a:pPr>
              <a:spcBef>
                <a:spcPct val="20000"/>
              </a:spcBef>
            </a:pPr>
            <a:r>
              <a:rPr lang="zh-CN" altLang="en-US" sz="2800" smtClean="0">
                <a:latin typeface="黑体" pitchFamily="49" charset="-122"/>
                <a:ea typeface="黑体" pitchFamily="49" charset="-122"/>
              </a:rPr>
              <a:t>    表示在极限状态（转移次数趋于无限）下各网页被访问的概率分布。</a:t>
            </a:r>
          </a:p>
          <a:p>
            <a:pPr>
              <a:spcBef>
                <a:spcPct val="20000"/>
              </a:spcBef>
            </a:pPr>
            <a:r>
              <a:rPr lang="zh-CN" altLang="en-US" sz="2800" smtClean="0">
                <a:latin typeface="黑体" pitchFamily="49" charset="-122"/>
                <a:ea typeface="黑体" pitchFamily="49" charset="-122"/>
              </a:rPr>
              <a:t>    定义为网页的</a:t>
            </a:r>
            <a:r>
              <a:rPr lang="en-US" altLang="zh-CN" sz="2800" smtClean="0">
                <a:latin typeface="黑体" pitchFamily="49" charset="-122"/>
                <a:ea typeface="黑体" pitchFamily="49" charset="-122"/>
              </a:rPr>
              <a:t>PageRank</a:t>
            </a:r>
            <a:r>
              <a:rPr lang="zh-CN" altLang="en-US" sz="2800" smtClean="0">
                <a:latin typeface="黑体" pitchFamily="49" charset="-122"/>
                <a:ea typeface="黑体" pitchFamily="49" charset="-122"/>
              </a:rPr>
              <a:t>向量， 表示第</a:t>
            </a:r>
            <a:r>
              <a:rPr lang="en-US" altLang="zh-CN" sz="2800" smtClean="0">
                <a:latin typeface="黑体" pitchFamily="49" charset="-122"/>
                <a:ea typeface="黑体" pitchFamily="49" charset="-122"/>
              </a:rPr>
              <a:t>i</a:t>
            </a:r>
            <a:r>
              <a:rPr lang="zh-CN" altLang="en-US" sz="2800" smtClean="0">
                <a:latin typeface="黑体" pitchFamily="49" charset="-122"/>
                <a:ea typeface="黑体" pitchFamily="49" charset="-122"/>
              </a:rPr>
              <a:t>个网页的</a:t>
            </a:r>
            <a:r>
              <a:rPr lang="en-US" altLang="zh-CN" sz="2800" smtClean="0">
                <a:latin typeface="黑体" pitchFamily="49" charset="-122"/>
                <a:ea typeface="黑体" pitchFamily="49" charset="-122"/>
              </a:rPr>
              <a:t>PageRank</a:t>
            </a:r>
            <a:r>
              <a:rPr lang="zh-CN" altLang="en-US" sz="2800" smtClean="0">
                <a:latin typeface="黑体" pitchFamily="49" charset="-122"/>
                <a:ea typeface="黑体" pitchFamily="49" charset="-122"/>
              </a:rPr>
              <a:t>值</a:t>
            </a:r>
          </a:p>
        </p:txBody>
      </p:sp>
      <p:graphicFrame>
        <p:nvGraphicFramePr>
          <p:cNvPr id="5122" name="Object 4"/>
          <p:cNvGraphicFramePr>
            <a:graphicFrameLocks noGrp="1" noChangeAspect="1"/>
          </p:cNvGraphicFramePr>
          <p:nvPr>
            <p:ph sz="quarter" idx="2"/>
            <p:extLst>
              <p:ext uri="{D42A27DB-BD31-4B8C-83A1-F6EECF244321}">
                <p14:modId xmlns:p14="http://schemas.microsoft.com/office/powerpoint/2010/main" val="4026061600"/>
              </p:ext>
            </p:extLst>
          </p:nvPr>
        </p:nvGraphicFramePr>
        <p:xfrm>
          <a:off x="1835150" y="1992312"/>
          <a:ext cx="2746375" cy="573088"/>
        </p:xfrm>
        <a:graphic>
          <a:graphicData uri="http://schemas.openxmlformats.org/presentationml/2006/ole">
            <mc:AlternateContent xmlns:mc="http://schemas.openxmlformats.org/markup-compatibility/2006">
              <mc:Choice xmlns:v="urn:schemas-microsoft-com:vml" Requires="v">
                <p:oleObj spid="_x0000_s311776" name="公式" r:id="rId3" imgW="1155600" imgH="241200" progId="Equation.3">
                  <p:embed/>
                </p:oleObj>
              </mc:Choice>
              <mc:Fallback>
                <p:oleObj name="公式" r:id="rId3" imgW="115560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1992312"/>
                        <a:ext cx="2746375"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3" name="Object 5"/>
          <p:cNvGraphicFramePr>
            <a:graphicFrameLocks noGrp="1" noChangeAspect="1"/>
          </p:cNvGraphicFramePr>
          <p:nvPr>
            <p:ph sz="quarter" idx="3"/>
            <p:extLst>
              <p:ext uri="{D42A27DB-BD31-4B8C-83A1-F6EECF244321}">
                <p14:modId xmlns:p14="http://schemas.microsoft.com/office/powerpoint/2010/main" val="2001800370"/>
              </p:ext>
            </p:extLst>
          </p:nvPr>
        </p:nvGraphicFramePr>
        <p:xfrm>
          <a:off x="1692275" y="2711450"/>
          <a:ext cx="1446213" cy="493712"/>
        </p:xfrm>
        <a:graphic>
          <a:graphicData uri="http://schemas.openxmlformats.org/presentationml/2006/ole">
            <mc:AlternateContent xmlns:mc="http://schemas.openxmlformats.org/markup-compatibility/2006">
              <mc:Choice xmlns:v="urn:schemas-microsoft-com:vml" Requires="v">
                <p:oleObj spid="_x0000_s311777" name="公式" r:id="rId5" imgW="520560" imgH="177480" progId="Equation.3">
                  <p:embed/>
                </p:oleObj>
              </mc:Choice>
              <mc:Fallback>
                <p:oleObj name="公式" r:id="rId5" imgW="52056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2711450"/>
                        <a:ext cx="1446213"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4" name="Object 6"/>
          <p:cNvGraphicFramePr>
            <a:graphicFrameLocks noChangeAspect="1"/>
          </p:cNvGraphicFramePr>
          <p:nvPr>
            <p:extLst>
              <p:ext uri="{D42A27DB-BD31-4B8C-83A1-F6EECF244321}">
                <p14:modId xmlns:p14="http://schemas.microsoft.com/office/powerpoint/2010/main" val="478957202"/>
              </p:ext>
            </p:extLst>
          </p:nvPr>
        </p:nvGraphicFramePr>
        <p:xfrm>
          <a:off x="3779838" y="2711450"/>
          <a:ext cx="1295400" cy="812800"/>
        </p:xfrm>
        <a:graphic>
          <a:graphicData uri="http://schemas.openxmlformats.org/presentationml/2006/ole">
            <mc:AlternateContent xmlns:mc="http://schemas.openxmlformats.org/markup-compatibility/2006">
              <mc:Choice xmlns:v="urn:schemas-microsoft-com:vml" Requires="v">
                <p:oleObj spid="_x0000_s311778" name="公式" r:id="rId7" imgW="545760" imgH="342720" progId="Equation.3">
                  <p:embed/>
                </p:oleObj>
              </mc:Choice>
              <mc:Fallback>
                <p:oleObj name="公式" r:id="rId7" imgW="545760" imgH="3427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9838" y="2711450"/>
                        <a:ext cx="12954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5" name="Object 7"/>
          <p:cNvGraphicFramePr>
            <a:graphicFrameLocks noChangeAspect="1"/>
          </p:cNvGraphicFramePr>
          <p:nvPr>
            <p:extLst>
              <p:ext uri="{D42A27DB-BD31-4B8C-83A1-F6EECF244321}">
                <p14:modId xmlns:p14="http://schemas.microsoft.com/office/powerpoint/2010/main" val="4111912660"/>
              </p:ext>
            </p:extLst>
          </p:nvPr>
        </p:nvGraphicFramePr>
        <p:xfrm>
          <a:off x="971550" y="3648075"/>
          <a:ext cx="381000" cy="349250"/>
        </p:xfrm>
        <a:graphic>
          <a:graphicData uri="http://schemas.openxmlformats.org/presentationml/2006/ole">
            <mc:AlternateContent xmlns:mc="http://schemas.openxmlformats.org/markup-compatibility/2006">
              <mc:Choice xmlns:v="urn:schemas-microsoft-com:vml" Requires="v">
                <p:oleObj spid="_x0000_s311779" name="公式" r:id="rId9" imgW="152280" imgH="139680" progId="Equation.3">
                  <p:embed/>
                </p:oleObj>
              </mc:Choice>
              <mc:Fallback>
                <p:oleObj name="公式" r:id="rId9" imgW="152280" imgH="1396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3648075"/>
                        <a:ext cx="3810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6" name="Object 8"/>
          <p:cNvGraphicFramePr>
            <a:graphicFrameLocks noChangeAspect="1"/>
          </p:cNvGraphicFramePr>
          <p:nvPr>
            <p:extLst>
              <p:ext uri="{D42A27DB-BD31-4B8C-83A1-F6EECF244321}">
                <p14:modId xmlns:p14="http://schemas.microsoft.com/office/powerpoint/2010/main" val="876393522"/>
              </p:ext>
            </p:extLst>
          </p:nvPr>
        </p:nvGraphicFramePr>
        <p:xfrm>
          <a:off x="971550" y="4656137"/>
          <a:ext cx="381000" cy="349250"/>
        </p:xfrm>
        <a:graphic>
          <a:graphicData uri="http://schemas.openxmlformats.org/presentationml/2006/ole">
            <mc:AlternateContent xmlns:mc="http://schemas.openxmlformats.org/markup-compatibility/2006">
              <mc:Choice xmlns:v="urn:schemas-microsoft-com:vml" Requires="v">
                <p:oleObj spid="_x0000_s311780" name="公式" r:id="rId11" imgW="152280" imgH="139680" progId="Equation.3">
                  <p:embed/>
                </p:oleObj>
              </mc:Choice>
              <mc:Fallback>
                <p:oleObj name="公式" r:id="rId11" imgW="152280" imgH="1396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4656137"/>
                        <a:ext cx="3810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7" name="Object 9"/>
          <p:cNvGraphicFramePr>
            <a:graphicFrameLocks noChangeAspect="1"/>
          </p:cNvGraphicFramePr>
          <p:nvPr>
            <p:extLst>
              <p:ext uri="{D42A27DB-BD31-4B8C-83A1-F6EECF244321}">
                <p14:modId xmlns:p14="http://schemas.microsoft.com/office/powerpoint/2010/main" val="3083416068"/>
              </p:ext>
            </p:extLst>
          </p:nvPr>
        </p:nvGraphicFramePr>
        <p:xfrm>
          <a:off x="6084888" y="4511675"/>
          <a:ext cx="376237" cy="563562"/>
        </p:xfrm>
        <a:graphic>
          <a:graphicData uri="http://schemas.openxmlformats.org/presentationml/2006/ole">
            <mc:AlternateContent xmlns:mc="http://schemas.openxmlformats.org/markup-compatibility/2006">
              <mc:Choice xmlns:v="urn:schemas-microsoft-com:vml" Requires="v">
                <p:oleObj spid="_x0000_s311781" name="公式" r:id="rId12" imgW="152280" imgH="228600" progId="Equation.3">
                  <p:embed/>
                </p:oleObj>
              </mc:Choice>
              <mc:Fallback>
                <p:oleObj name="公式" r:id="rId12" imgW="15228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84888" y="4511675"/>
                        <a:ext cx="376237"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31" name="Text Box 10"/>
          <p:cNvSpPr txBox="1">
            <a:spLocks noChangeArrowheads="1"/>
          </p:cNvSpPr>
          <p:nvPr/>
        </p:nvSpPr>
        <p:spPr bwMode="auto">
          <a:xfrm>
            <a:off x="5508625" y="2063750"/>
            <a:ext cx="2376488" cy="1385887"/>
          </a:xfrm>
          <a:prstGeom prst="rect">
            <a:avLst/>
          </a:prstGeom>
          <a:solidFill>
            <a:srgbClr val="99CCFF"/>
          </a:solidFill>
          <a:ln w="12700">
            <a:solidFill>
              <a:srgbClr val="008080"/>
            </a:solidFill>
            <a:miter lim="800000"/>
            <a:headEnd/>
            <a:tailEnd/>
          </a:ln>
        </p:spPr>
        <p:txBody>
          <a:bodyPr>
            <a:spAutoFit/>
          </a:bodyPr>
          <a:lstStyle/>
          <a:p>
            <a:pPr>
              <a:spcBef>
                <a:spcPct val="50000"/>
              </a:spcBef>
              <a:buClrTx/>
              <a:buSzTx/>
              <a:buFontTx/>
              <a:buNone/>
            </a:pPr>
            <a:r>
              <a:rPr lang="zh-CN" altLang="en-US" sz="2800" b="1">
                <a:solidFill>
                  <a:srgbClr val="990099"/>
                </a:solidFill>
                <a:latin typeface="楷体_GB2312" pitchFamily="1" charset="-122"/>
                <a:ea typeface="楷体_GB2312" pitchFamily="1" charset="-122"/>
              </a:rPr>
              <a:t>求矩阵</a:t>
            </a:r>
            <a:r>
              <a:rPr lang="en-US" altLang="zh-CN" sz="2800" b="1">
                <a:solidFill>
                  <a:srgbClr val="990099"/>
                </a:solidFill>
                <a:latin typeface="楷体_GB2312" pitchFamily="1" charset="-122"/>
                <a:ea typeface="楷体_GB2312" pitchFamily="1" charset="-122"/>
              </a:rPr>
              <a:t>A</a:t>
            </a:r>
            <a:r>
              <a:rPr lang="zh-CN" altLang="en-US" sz="2800" b="1">
                <a:solidFill>
                  <a:srgbClr val="990099"/>
                </a:solidFill>
                <a:latin typeface="楷体_GB2312" pitchFamily="1" charset="-122"/>
                <a:ea typeface="楷体_GB2312" pitchFamily="1" charset="-122"/>
              </a:rPr>
              <a:t>的特征值</a:t>
            </a:r>
            <a:r>
              <a:rPr lang="en-US" altLang="zh-CN" sz="2800" b="1">
                <a:solidFill>
                  <a:srgbClr val="990099"/>
                </a:solidFill>
                <a:latin typeface="楷体_GB2312" pitchFamily="1" charset="-122"/>
                <a:ea typeface="楷体_GB2312" pitchFamily="1" charset="-122"/>
              </a:rPr>
              <a:t>1</a:t>
            </a:r>
            <a:r>
              <a:rPr lang="zh-CN" altLang="en-US" sz="2800" b="1">
                <a:solidFill>
                  <a:srgbClr val="990099"/>
                </a:solidFill>
                <a:latin typeface="楷体_GB2312" pitchFamily="1" charset="-122"/>
                <a:ea typeface="楷体_GB2312" pitchFamily="1" charset="-122"/>
              </a:rPr>
              <a:t>对应的特征向量</a:t>
            </a:r>
          </a:p>
        </p:txBody>
      </p:sp>
      <p:graphicFrame>
        <p:nvGraphicFramePr>
          <p:cNvPr id="5128" name="Object 11"/>
          <p:cNvGraphicFramePr>
            <a:graphicFrameLocks noChangeAspect="1"/>
          </p:cNvGraphicFramePr>
          <p:nvPr>
            <p:extLst>
              <p:ext uri="{D42A27DB-BD31-4B8C-83A1-F6EECF244321}">
                <p14:modId xmlns:p14="http://schemas.microsoft.com/office/powerpoint/2010/main" val="3777202116"/>
              </p:ext>
            </p:extLst>
          </p:nvPr>
        </p:nvGraphicFramePr>
        <p:xfrm>
          <a:off x="7092950" y="3000375"/>
          <a:ext cx="381000" cy="349250"/>
        </p:xfrm>
        <a:graphic>
          <a:graphicData uri="http://schemas.openxmlformats.org/presentationml/2006/ole">
            <mc:AlternateContent xmlns:mc="http://schemas.openxmlformats.org/markup-compatibility/2006">
              <mc:Choice xmlns:v="urn:schemas-microsoft-com:vml" Requires="v">
                <p:oleObj spid="_x0000_s311782" name="公式" r:id="rId14" imgW="152280" imgH="139680" progId="Equation.3">
                  <p:embed/>
                </p:oleObj>
              </mc:Choice>
              <mc:Fallback>
                <p:oleObj name="公式" r:id="rId14" imgW="152280" imgH="1396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2950" y="3000375"/>
                        <a:ext cx="3810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299659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1"/>
          </p:nvPr>
        </p:nvSpPr>
        <p:spPr/>
        <p:txBody>
          <a:bodyPr/>
          <a:lstStyle/>
          <a:p>
            <a:pPr>
              <a:defRPr/>
            </a:pPr>
            <a:fld id="{0B4B0622-7C04-4126-AF3D-CFA103915392}" type="slidenum">
              <a:rPr lang="en-US" smtClean="0"/>
              <a:pPr>
                <a:defRPr/>
              </a:pPr>
              <a:t>38</a:t>
            </a:fld>
            <a:endParaRPr lang="en-US"/>
          </a:p>
        </p:txBody>
      </p:sp>
      <p:pic>
        <p:nvPicPr>
          <p:cNvPr id="336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8163763"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2"/>
          <p:cNvSpPr>
            <a:spLocks noGrp="1" noChangeArrowheads="1"/>
          </p:cNvSpPr>
          <p:nvPr>
            <p:ph type="title"/>
          </p:nvPr>
        </p:nvSpPr>
        <p:spPr>
          <a:xfrm>
            <a:off x="609600" y="76200"/>
            <a:ext cx="5867400" cy="603250"/>
          </a:xfrm>
        </p:spPr>
        <p:txBody>
          <a:bodyPr/>
          <a:lstStyle/>
          <a:p>
            <a:r>
              <a:rPr lang="en-US" altLang="zh-CN" sz="3200" dirty="0" smtClean="0">
                <a:solidFill>
                  <a:srgbClr val="990099"/>
                </a:solidFill>
                <a:latin typeface="黑体" pitchFamily="49" charset="-122"/>
                <a:ea typeface="黑体" pitchFamily="49" charset="-122"/>
              </a:rPr>
              <a:t>PageRank</a:t>
            </a:r>
            <a:r>
              <a:rPr lang="zh-CN" altLang="en-US" sz="3200" dirty="0" smtClean="0">
                <a:solidFill>
                  <a:srgbClr val="990099"/>
                </a:solidFill>
                <a:latin typeface="黑体" pitchFamily="49" charset="-122"/>
                <a:ea typeface="黑体" pitchFamily="49" charset="-122"/>
              </a:rPr>
              <a:t>的计算</a:t>
            </a:r>
          </a:p>
        </p:txBody>
      </p:sp>
    </p:spTree>
    <p:extLst>
      <p:ext uri="{BB962C8B-B14F-4D97-AF65-F5344CB8AC3E}">
        <p14:creationId xmlns:p14="http://schemas.microsoft.com/office/powerpoint/2010/main" val="2301923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1"/>
          </p:nvPr>
        </p:nvSpPr>
        <p:spPr/>
        <p:txBody>
          <a:bodyPr/>
          <a:lstStyle/>
          <a:p>
            <a:pPr>
              <a:defRPr/>
            </a:pPr>
            <a:fld id="{0B4B0622-7C04-4126-AF3D-CFA103915392}" type="slidenum">
              <a:rPr lang="en-US" smtClean="0"/>
              <a:pPr>
                <a:defRPr/>
              </a:pPr>
              <a:t>39</a:t>
            </a:fld>
            <a:endParaRPr lang="en-US"/>
          </a:p>
        </p:txBody>
      </p:sp>
      <p:pic>
        <p:nvPicPr>
          <p:cNvPr id="329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1143000"/>
            <a:ext cx="7963613"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2"/>
          <p:cNvSpPr>
            <a:spLocks noGrp="1" noChangeArrowheads="1"/>
          </p:cNvSpPr>
          <p:nvPr>
            <p:ph type="title"/>
          </p:nvPr>
        </p:nvSpPr>
        <p:spPr>
          <a:xfrm>
            <a:off x="609600" y="76200"/>
            <a:ext cx="7620000" cy="685800"/>
          </a:xfrm>
        </p:spPr>
        <p:txBody>
          <a:bodyPr/>
          <a:lstStyle/>
          <a:p>
            <a:r>
              <a:rPr lang="en-US" altLang="zh-CN" sz="3200" dirty="0" smtClean="0">
                <a:solidFill>
                  <a:srgbClr val="990099"/>
                </a:solidFill>
                <a:latin typeface="黑体" pitchFamily="49" charset="-122"/>
                <a:ea typeface="黑体" pitchFamily="49" charset="-122"/>
              </a:rPr>
              <a:t>PageRank</a:t>
            </a:r>
            <a:r>
              <a:rPr lang="zh-CN" altLang="en-US" sz="3200" dirty="0" smtClean="0">
                <a:solidFill>
                  <a:srgbClr val="990099"/>
                </a:solidFill>
                <a:latin typeface="黑体" pitchFamily="49" charset="-122"/>
                <a:ea typeface="黑体" pitchFamily="49" charset="-122"/>
              </a:rPr>
              <a:t>的计算</a:t>
            </a:r>
          </a:p>
        </p:txBody>
      </p:sp>
    </p:spTree>
    <p:extLst>
      <p:ext uri="{BB962C8B-B14F-4D97-AF65-F5344CB8AC3E}">
        <p14:creationId xmlns:p14="http://schemas.microsoft.com/office/powerpoint/2010/main" val="1350189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11188" y="76200"/>
            <a:ext cx="5641975" cy="609600"/>
          </a:xfrm>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dirty="0" smtClean="0">
                <a:solidFill>
                  <a:srgbClr val="993366"/>
                </a:solidFill>
                <a:latin typeface="黑体" pitchFamily="49" charset="-122"/>
                <a:ea typeface="黑体" pitchFamily="49" charset="-122"/>
              </a:rPr>
              <a:t>Google</a:t>
            </a:r>
            <a:r>
              <a:rPr lang="zh-CN" altLang="zh-CN" dirty="0" smtClean="0">
                <a:solidFill>
                  <a:srgbClr val="993366"/>
                </a:solidFill>
                <a:latin typeface="黑体" pitchFamily="49" charset="-122"/>
                <a:ea typeface="黑体" pitchFamily="49" charset="-122"/>
              </a:rPr>
              <a:t>查询过程</a:t>
            </a:r>
          </a:p>
        </p:txBody>
      </p:sp>
      <p:sp>
        <p:nvSpPr>
          <p:cNvPr id="21507" name="Rectangle 3"/>
          <p:cNvSpPr>
            <a:spLocks noGrp="1" noChangeArrowheads="1"/>
          </p:cNvSpPr>
          <p:nvPr>
            <p:ph type="body" idx="1"/>
          </p:nvPr>
        </p:nvSpPr>
        <p:spPr>
          <a:xfrm>
            <a:off x="565484" y="990600"/>
            <a:ext cx="7892716" cy="3886200"/>
          </a:xfrm>
        </p:spPr>
        <p:txBody>
          <a:bodyPr/>
          <a:lstStyle/>
          <a:p>
            <a:pPr marL="0" indent="0">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zh-CN" sz="2000" dirty="0" smtClean="0">
                <a:latin typeface="黑体" pitchFamily="49" charset="-122"/>
                <a:ea typeface="黑体" pitchFamily="49" charset="-122"/>
              </a:rPr>
              <a:t>Google </a:t>
            </a:r>
            <a:r>
              <a:rPr lang="zh-CN" altLang="zh-CN" sz="2000" dirty="0" smtClean="0">
                <a:latin typeface="黑体" pitchFamily="49" charset="-122"/>
                <a:ea typeface="黑体" pitchFamily="49" charset="-122"/>
              </a:rPr>
              <a:t>查询的全过程通常不超过半秒时间，但在这短短的时间内需要完成多个步骤，然后才能将搜索结果交付给搜索信息的用户。</a:t>
            </a:r>
            <a:r>
              <a:rPr lang="en-US" altLang="zh-CN" sz="2400" dirty="0" smtClean="0">
                <a:latin typeface="黑体" pitchFamily="49" charset="-122"/>
                <a:ea typeface="黑体" pitchFamily="49" charset="-122"/>
              </a:rPr>
              <a:t> </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18" y="2057400"/>
            <a:ext cx="8213982"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8549" name="Text Box 5"/>
          <p:cNvSpPr txBox="1">
            <a:spLocks noChangeArrowheads="1"/>
          </p:cNvSpPr>
          <p:nvPr/>
        </p:nvSpPr>
        <p:spPr bwMode="auto">
          <a:xfrm>
            <a:off x="533400" y="1765300"/>
            <a:ext cx="20891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spcBef>
                <a:spcPts val="1750"/>
              </a:spcBef>
              <a:buClrTx/>
              <a:buFontTx/>
              <a:buNone/>
            </a:pPr>
            <a:r>
              <a:rPr lang="en-US" altLang="zh-CN" sz="2800" dirty="0">
                <a:solidFill>
                  <a:srgbClr val="0033CC"/>
                </a:solidFill>
                <a:latin typeface="黑体" pitchFamily="49" charset="-122"/>
              </a:rPr>
              <a:t>PageRank?</a:t>
            </a:r>
          </a:p>
        </p:txBody>
      </p:sp>
    </p:spTree>
    <p:extLst>
      <p:ext uri="{BB962C8B-B14F-4D97-AF65-F5344CB8AC3E}">
        <p14:creationId xmlns:p14="http://schemas.microsoft.com/office/powerpoint/2010/main" val="38128539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108549"/>
                                        </p:tgtEl>
                                        <p:attrNameLst>
                                          <p:attrName>style.visibility</p:attrName>
                                        </p:attrNameLst>
                                      </p:cBhvr>
                                      <p:to>
                                        <p:strVal val="visible"/>
                                      </p:to>
                                    </p:set>
                                    <p:animEffect transition="in" filter="blinds(horizontal)">
                                      <p:cBhvr additive="repl">
                                        <p:cTn id="7" dur="500"/>
                                        <p:tgtEl>
                                          <p:spTgt spid="1085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0" presetClass="path" accel="50000" decel="50000" fill="hold" nodeType="clickEffect">
                                  <p:stCondLst>
                                    <p:cond delay="0"/>
                                  </p:stCondLst>
                                  <p:childTnLst>
                                    <p:animMotion origin="layout" path="M 0.03663 -0.05645 C 0.07465 -0.20518 0.11267 -0.35369 0.146 -0.36688 C 0.17934 -0.38006 0.20399 -0.11659 0.23663 -0.13486 C 0.26927 -0.15314 0.30347 -0.44969 0.34132 -0.47652 C 0.37916 -0.50336 0.4151 -0.27759 0.46371 -0.29633 C 0.51232 -0.31506 0.60486 -0.5406 0.63298 -0.58941">
                                      <p:cBhvr additive="repl">
                                        <p:cTn id="11" dur="3000" fill="hold"/>
                                        <p:tgtEl>
                                          <p:spTgt spid="108549"/>
                                        </p:tgtEl>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幂迭代</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40</a:t>
            </a:fld>
            <a:endParaRPr lang="en-US" altLang="zh-CN"/>
          </a:p>
        </p:txBody>
      </p:sp>
      <p:pic>
        <p:nvPicPr>
          <p:cNvPr id="330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19200"/>
            <a:ext cx="7942044"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875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41</a:t>
            </a:fld>
            <a:endParaRPr lang="en-US" altLang="zh-CN"/>
          </a:p>
        </p:txBody>
      </p:sp>
      <p:pic>
        <p:nvPicPr>
          <p:cNvPr id="338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62100"/>
            <a:ext cx="80772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a:spLocks noGrp="1" noChangeArrowheads="1"/>
          </p:cNvSpPr>
          <p:nvPr>
            <p:ph type="title"/>
          </p:nvPr>
        </p:nvSpPr>
        <p:spPr>
          <a:xfrm>
            <a:off x="609600" y="76200"/>
            <a:ext cx="5867400" cy="603250"/>
          </a:xfrm>
        </p:spPr>
        <p:txBody>
          <a:bodyPr/>
          <a:lstStyle/>
          <a:p>
            <a:r>
              <a:rPr lang="en-US" altLang="zh-CN" sz="3200" dirty="0" smtClean="0">
                <a:solidFill>
                  <a:srgbClr val="990099"/>
                </a:solidFill>
                <a:latin typeface="黑体" pitchFamily="49" charset="-122"/>
                <a:ea typeface="黑体" pitchFamily="49" charset="-122"/>
              </a:rPr>
              <a:t>PageRank</a:t>
            </a:r>
            <a:r>
              <a:rPr lang="zh-CN" altLang="en-US" sz="3200" dirty="0" smtClean="0">
                <a:solidFill>
                  <a:srgbClr val="990099"/>
                </a:solidFill>
                <a:latin typeface="黑体" pitchFamily="49" charset="-122"/>
                <a:ea typeface="黑体" pitchFamily="49" charset="-122"/>
              </a:rPr>
              <a:t>的计算</a:t>
            </a:r>
          </a:p>
        </p:txBody>
      </p:sp>
    </p:spTree>
    <p:extLst>
      <p:ext uri="{BB962C8B-B14F-4D97-AF65-F5344CB8AC3E}">
        <p14:creationId xmlns:p14="http://schemas.microsoft.com/office/powerpoint/2010/main" val="2174755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GB">
                <a:latin typeface="DengXian" panose="02010600030101010101" pitchFamily="2" charset="-122"/>
                <a:ea typeface="DengXian" panose="02010600030101010101" pitchFamily="2" charset="-122"/>
              </a:rPr>
              <a:t>例</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28650" y="1447800"/>
            <a:ext cx="7886700" cy="4351338"/>
          </a:xfrm>
        </p:spPr>
        <p:txBody>
          <a:bodyPr/>
          <a:lstStyle/>
          <a:p>
            <a:r>
              <a:rPr lang="ja-JP" altLang="en-US" dirty="0">
                <a:latin typeface="DengXian" panose="02010600030101010101" pitchFamily="2" charset="-122"/>
                <a:ea typeface="DengXian" panose="02010600030101010101" pitchFamily="2" charset="-122"/>
              </a:rPr>
              <a:t>求下图的</a:t>
            </a:r>
            <a:r>
              <a:rPr lang="en-US" altLang="zh-CN" dirty="0">
                <a:latin typeface="DengXian" panose="02010600030101010101" pitchFamily="2" charset="-122"/>
                <a:ea typeface="DengXian" panose="02010600030101010101" pitchFamily="2" charset="-122"/>
              </a:rPr>
              <a:t>PageRank</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2"/>
          <a:stretch>
            <a:fillRect/>
          </a:stretch>
        </p:blipFill>
        <p:spPr>
          <a:xfrm>
            <a:off x="2919413" y="2120900"/>
            <a:ext cx="3633787" cy="2908300"/>
          </a:xfrm>
          <a:prstGeom prst="rect">
            <a:avLst/>
          </a:prstGeom>
        </p:spPr>
      </p:pic>
    </p:spTree>
    <p:extLst>
      <p:ext uri="{BB962C8B-B14F-4D97-AF65-F5344CB8AC3E}">
        <p14:creationId xmlns:p14="http://schemas.microsoft.com/office/powerpoint/2010/main" val="652698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GB">
                <a:latin typeface="DengXian" panose="02010600030101010101" pitchFamily="2" charset="-122"/>
                <a:ea typeface="DengXian" panose="02010600030101010101" pitchFamily="2" charset="-122"/>
              </a:rPr>
              <a:t>例</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85800" y="1143000"/>
            <a:ext cx="7886700" cy="4351338"/>
          </a:xfrm>
        </p:spPr>
        <p:txBody>
          <a:bodyPr/>
          <a:lstStyle/>
          <a:p>
            <a:r>
              <a:rPr lang="ja-JP" altLang="en-US" dirty="0">
                <a:latin typeface="DengXian" panose="02010600030101010101" pitchFamily="2" charset="-122"/>
                <a:ea typeface="DengXian" panose="02010600030101010101" pitchFamily="2" charset="-122"/>
              </a:rPr>
              <a:t>转移矩阵</a:t>
            </a:r>
            <a:endParaRPr lang="en-GB" altLang="ja-JP" dirty="0">
              <a:latin typeface="DengXian" panose="02010600030101010101" pitchFamily="2" charset="-122"/>
              <a:ea typeface="DengXian" panose="02010600030101010101" pitchFamily="2" charset="-122"/>
            </a:endParaRPr>
          </a:p>
          <a:p>
            <a:endParaRPr lang="en-GB" dirty="0" smtClean="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smtClean="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取初始分布向量</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R</a:t>
            </a:r>
            <a:r>
              <a:rPr lang="en-US" altLang="zh-CN" baseline="-25000" dirty="0">
                <a:latin typeface="DengXian" panose="02010600030101010101" pitchFamily="2" charset="-122"/>
                <a:ea typeface="DengXian" panose="02010600030101010101" pitchFamily="2" charset="-122"/>
              </a:rPr>
              <a:t>0</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为</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2"/>
          <a:stretch>
            <a:fillRect/>
          </a:stretch>
        </p:blipFill>
        <p:spPr>
          <a:xfrm>
            <a:off x="2590800" y="4496782"/>
            <a:ext cx="1447800" cy="1625600"/>
          </a:xfrm>
          <a:prstGeom prst="rect">
            <a:avLst/>
          </a:prstGeom>
        </p:spPr>
      </p:pic>
      <p:pic>
        <p:nvPicPr>
          <p:cNvPr id="3" name="Picture 2"/>
          <p:cNvPicPr>
            <a:picLocks noChangeAspect="1"/>
          </p:cNvPicPr>
          <p:nvPr/>
        </p:nvPicPr>
        <p:blipFill>
          <a:blip r:embed="rId3"/>
          <a:stretch>
            <a:fillRect/>
          </a:stretch>
        </p:blipFill>
        <p:spPr>
          <a:xfrm>
            <a:off x="1524000" y="1828800"/>
            <a:ext cx="2819400" cy="1689100"/>
          </a:xfrm>
          <a:prstGeom prst="rect">
            <a:avLst/>
          </a:prstGeom>
        </p:spPr>
      </p:pic>
    </p:spTree>
    <p:extLst>
      <p:ext uri="{BB962C8B-B14F-4D97-AF65-F5344CB8AC3E}">
        <p14:creationId xmlns:p14="http://schemas.microsoft.com/office/powerpoint/2010/main" val="1526093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28650" y="1219200"/>
            <a:ext cx="7886700" cy="5181600"/>
          </a:xfrm>
        </p:spPr>
        <p:txBody>
          <a:bodyPr>
            <a:normAutofit/>
          </a:bodyPr>
          <a:lstStyle/>
          <a:p>
            <a:r>
              <a:rPr lang="ja-JP" altLang="en-US" sz="2600" dirty="0">
                <a:latin typeface="DengXian" panose="02010600030101010101" pitchFamily="2" charset="-122"/>
                <a:ea typeface="DengXian" panose="02010600030101010101" pitchFamily="2" charset="-122"/>
              </a:rPr>
              <a:t>以转移矩阵</a:t>
            </a:r>
            <a:r>
              <a:rPr lang="en-US" sz="2600" dirty="0">
                <a:latin typeface="DengXian" panose="02010600030101010101" pitchFamily="2" charset="-122"/>
                <a:ea typeface="DengXian" panose="02010600030101010101" pitchFamily="2" charset="-122"/>
              </a:rPr>
              <a:t>M</a:t>
            </a:r>
            <a:r>
              <a:rPr lang="ja-JP" altLang="en-US" sz="2600" dirty="0">
                <a:latin typeface="DengXian" panose="02010600030101010101" pitchFamily="2" charset="-122"/>
                <a:ea typeface="DengXian" panose="02010600030101010101" pitchFamily="2" charset="-122"/>
              </a:rPr>
              <a:t>连乘初始向量</a:t>
            </a:r>
            <a:r>
              <a:rPr lang="zh-CN" altLang="en-US" sz="2600" dirty="0">
                <a:latin typeface="DengXian" panose="02010600030101010101" pitchFamily="2" charset="-122"/>
                <a:ea typeface="DengXian" panose="02010600030101010101" pitchFamily="2" charset="-122"/>
              </a:rPr>
              <a:t> </a:t>
            </a:r>
            <a:r>
              <a:rPr lang="en-US" sz="2600" dirty="0">
                <a:latin typeface="DengXian" panose="02010600030101010101" pitchFamily="2" charset="-122"/>
                <a:ea typeface="DengXian" panose="02010600030101010101" pitchFamily="2" charset="-122"/>
              </a:rPr>
              <a:t>R</a:t>
            </a:r>
            <a:r>
              <a:rPr lang="en-US" altLang="zh-CN" sz="2600" baseline="-25000" dirty="0">
                <a:latin typeface="DengXian" panose="02010600030101010101" pitchFamily="2" charset="-122"/>
                <a:ea typeface="DengXian" panose="02010600030101010101" pitchFamily="2" charset="-122"/>
              </a:rPr>
              <a:t>0</a:t>
            </a:r>
            <a:r>
              <a:rPr lang="zh-CN" altLang="en-US" sz="2600" dirty="0">
                <a:latin typeface="DengXian" panose="02010600030101010101" pitchFamily="2" charset="-122"/>
                <a:ea typeface="DengXian" panose="02010600030101010101" pitchFamily="2" charset="-122"/>
              </a:rPr>
              <a:t> </a:t>
            </a:r>
            <a:r>
              <a:rPr lang="ja-JP" altLang="en-US" sz="2600" dirty="0">
                <a:latin typeface="DengXian" panose="02010600030101010101" pitchFamily="2" charset="-122"/>
                <a:ea typeface="DengXian" panose="02010600030101010101" pitchFamily="2" charset="-122"/>
              </a:rPr>
              <a:t>得到向量序列</a:t>
            </a:r>
            <a:endParaRPr lang="en-GB" altLang="ja-JP" sz="2600" dirty="0">
              <a:latin typeface="DengXian" panose="02010600030101010101" pitchFamily="2" charset="-122"/>
              <a:ea typeface="DengXian" panose="02010600030101010101" pitchFamily="2" charset="-122"/>
            </a:endParaRPr>
          </a:p>
          <a:p>
            <a:endParaRPr lang="en-GB" altLang="ja-JP" sz="2600" dirty="0">
              <a:latin typeface="DengXian" panose="02010600030101010101" pitchFamily="2" charset="-122"/>
              <a:ea typeface="DengXian" panose="02010600030101010101" pitchFamily="2" charset="-122"/>
            </a:endParaRPr>
          </a:p>
          <a:p>
            <a:endParaRPr lang="en-GB" sz="2600" dirty="0" smtClean="0">
              <a:latin typeface="DengXian" panose="02010600030101010101" pitchFamily="2" charset="-122"/>
              <a:ea typeface="DengXian" panose="02010600030101010101" pitchFamily="2" charset="-122"/>
            </a:endParaRPr>
          </a:p>
          <a:p>
            <a:endParaRPr lang="en-GB" sz="2600" dirty="0">
              <a:latin typeface="DengXian" panose="02010600030101010101" pitchFamily="2" charset="-122"/>
              <a:ea typeface="DengXian" panose="02010600030101010101" pitchFamily="2" charset="-122"/>
            </a:endParaRPr>
          </a:p>
          <a:p>
            <a:endParaRPr lang="en-GB" sz="2600" dirty="0">
              <a:latin typeface="DengXian" panose="02010600030101010101" pitchFamily="2" charset="-122"/>
              <a:ea typeface="DengXian" panose="02010600030101010101" pitchFamily="2" charset="-122"/>
            </a:endParaRPr>
          </a:p>
          <a:p>
            <a:endParaRPr lang="en-GB" sz="2600" dirty="0">
              <a:latin typeface="DengXian" panose="02010600030101010101" pitchFamily="2" charset="-122"/>
              <a:ea typeface="DengXian" panose="02010600030101010101" pitchFamily="2" charset="-122"/>
            </a:endParaRPr>
          </a:p>
          <a:p>
            <a:r>
              <a:rPr lang="ja-JP" altLang="en-US" sz="2600" dirty="0">
                <a:latin typeface="DengXian" panose="02010600030101010101" pitchFamily="2" charset="-122"/>
                <a:ea typeface="DengXian" panose="02010600030101010101" pitchFamily="2" charset="-122"/>
              </a:rPr>
              <a:t>最后得到极限向量</a:t>
            </a:r>
            <a:r>
              <a:rPr lang="en-GB" altLang="ja-JP" sz="2600" dirty="0">
                <a:latin typeface="DengXian" panose="02010600030101010101" pitchFamily="2" charset="-122"/>
                <a:ea typeface="DengXian" panose="02010600030101010101" pitchFamily="2" charset="-122"/>
              </a:rPr>
              <a:t>		</a:t>
            </a:r>
            <a:r>
              <a:rPr lang="zh-CN" altLang="en-US" sz="2600" dirty="0">
                <a:latin typeface="DengXian" panose="02010600030101010101" pitchFamily="2" charset="-122"/>
                <a:ea typeface="DengXian" panose="02010600030101010101" pitchFamily="2" charset="-122"/>
              </a:rPr>
              <a:t>   </a:t>
            </a:r>
            <a:r>
              <a:rPr lang="ja-JP" altLang="en-US" sz="2600" dirty="0">
                <a:latin typeface="DengXian" panose="02010600030101010101" pitchFamily="2" charset="-122"/>
                <a:ea typeface="DengXian" panose="02010600030101010101" pitchFamily="2" charset="-122"/>
              </a:rPr>
              <a:t>即有向图的</a:t>
            </a:r>
            <a:r>
              <a:rPr lang="en-US" altLang="zh-CN" sz="2600" dirty="0">
                <a:latin typeface="DengXian" panose="02010600030101010101" pitchFamily="2" charset="-122"/>
                <a:ea typeface="DengXian" panose="02010600030101010101" pitchFamily="2" charset="-122"/>
              </a:rPr>
              <a:t>PageRank</a:t>
            </a:r>
            <a:r>
              <a:rPr lang="ja-JP" altLang="en-US" sz="2600" dirty="0">
                <a:latin typeface="DengXian" panose="02010600030101010101" pitchFamily="2" charset="-122"/>
                <a:ea typeface="DengXian" panose="02010600030101010101" pitchFamily="2" charset="-122"/>
              </a:rPr>
              <a:t>值</a:t>
            </a:r>
            <a:endParaRPr lang="en-GB" altLang="ja-JP" sz="2600" dirty="0">
              <a:latin typeface="DengXian" panose="02010600030101010101" pitchFamily="2" charset="-122"/>
              <a:ea typeface="DengXian" panose="02010600030101010101" pitchFamily="2" charset="-122"/>
            </a:endParaRPr>
          </a:p>
          <a:p>
            <a:endParaRPr lang="en-GB" sz="2600" dirty="0" smtClean="0">
              <a:latin typeface="DengXian" panose="02010600030101010101" pitchFamily="2" charset="-122"/>
              <a:ea typeface="DengXian" panose="02010600030101010101" pitchFamily="2" charset="-122"/>
            </a:endParaRPr>
          </a:p>
          <a:p>
            <a:endParaRPr lang="en-GB" sz="2600" dirty="0">
              <a:latin typeface="DengXian" panose="02010600030101010101" pitchFamily="2" charset="-122"/>
              <a:ea typeface="DengXian" panose="02010600030101010101" pitchFamily="2" charset="-122"/>
            </a:endParaRPr>
          </a:p>
        </p:txBody>
      </p:sp>
      <p:pic>
        <p:nvPicPr>
          <p:cNvPr id="7" name="Picture 6"/>
          <p:cNvPicPr>
            <a:picLocks noChangeAspect="1"/>
          </p:cNvPicPr>
          <p:nvPr/>
        </p:nvPicPr>
        <p:blipFill>
          <a:blip r:embed="rId2"/>
          <a:stretch>
            <a:fillRect/>
          </a:stretch>
        </p:blipFill>
        <p:spPr>
          <a:xfrm>
            <a:off x="3733800" y="3543521"/>
            <a:ext cx="1828800" cy="1574800"/>
          </a:xfrm>
          <a:prstGeom prst="rect">
            <a:avLst/>
          </a:prstGeom>
        </p:spPr>
      </p:pic>
      <p:pic>
        <p:nvPicPr>
          <p:cNvPr id="4" name="Picture 3"/>
          <p:cNvPicPr>
            <a:picLocks noChangeAspect="1"/>
          </p:cNvPicPr>
          <p:nvPr/>
        </p:nvPicPr>
        <p:blipFill rotWithShape="1">
          <a:blip r:embed="rId3"/>
          <a:srcRect t="4278" b="6514"/>
          <a:stretch>
            <a:fillRect/>
          </a:stretch>
        </p:blipFill>
        <p:spPr>
          <a:xfrm>
            <a:off x="1219200" y="1922466"/>
            <a:ext cx="6781800" cy="1574800"/>
          </a:xfrm>
          <a:prstGeom prst="rect">
            <a:avLst/>
          </a:prstGeom>
        </p:spPr>
      </p:pic>
    </p:spTree>
    <p:extLst>
      <p:ext uri="{BB962C8B-B14F-4D97-AF65-F5344CB8AC3E}">
        <p14:creationId xmlns:p14="http://schemas.microsoft.com/office/powerpoint/2010/main" val="571358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例子</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45</a:t>
            </a:fld>
            <a:endParaRPr lang="en-US" altLang="zh-CN"/>
          </a:p>
        </p:txBody>
      </p:sp>
      <p:pic>
        <p:nvPicPr>
          <p:cNvPr id="337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8009971"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3559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zh-CN" altLang="en-US" sz="3200" dirty="0" smtClean="0">
                <a:solidFill>
                  <a:srgbClr val="990099"/>
                </a:solidFill>
                <a:latin typeface="黑体" pitchFamily="49" charset="-122"/>
                <a:ea typeface="黑体" pitchFamily="49" charset="-122"/>
              </a:rPr>
              <a:t>某</a:t>
            </a:r>
            <a:r>
              <a:rPr lang="en-US" altLang="zh-CN" sz="3200" dirty="0" smtClean="0">
                <a:solidFill>
                  <a:srgbClr val="990099"/>
                </a:solidFill>
                <a:latin typeface="黑体" pitchFamily="49" charset="-122"/>
                <a:ea typeface="黑体" pitchFamily="49" charset="-122"/>
              </a:rPr>
              <a:t>7</a:t>
            </a:r>
            <a:r>
              <a:rPr lang="zh-CN" altLang="en-US" sz="3200" dirty="0" smtClean="0">
                <a:solidFill>
                  <a:srgbClr val="990099"/>
                </a:solidFill>
                <a:latin typeface="黑体" pitchFamily="49" charset="-122"/>
                <a:ea typeface="黑体" pitchFamily="49" charset="-122"/>
              </a:rPr>
              <a:t>个网页之间的链接关系图</a:t>
            </a:r>
          </a:p>
        </p:txBody>
      </p:sp>
      <p:sp>
        <p:nvSpPr>
          <p:cNvPr id="48131" name="Rectangle 3"/>
          <p:cNvSpPr>
            <a:spLocks noGrp="1" noChangeArrowheads="1"/>
          </p:cNvSpPr>
          <p:nvPr>
            <p:ph type="body" idx="1"/>
          </p:nvPr>
        </p:nvSpPr>
        <p:spPr/>
        <p:txBody>
          <a:bodyPr/>
          <a:lstStyle/>
          <a:p>
            <a:pPr>
              <a:buFont typeface="Times New Roman" pitchFamily="18" charset="0"/>
              <a:buNone/>
            </a:pPr>
            <a:r>
              <a:rPr lang="zh-CN" altLang="en-US" smtClean="0"/>
              <a:t> </a:t>
            </a:r>
          </a:p>
        </p:txBody>
      </p:sp>
      <p:pic>
        <p:nvPicPr>
          <p:cNvPr id="48132" name="Picture 4" descr="linkstru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524000"/>
            <a:ext cx="5200650" cy="494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4488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zh-CN" altLang="en-US" sz="3200" dirty="0" smtClean="0">
                <a:solidFill>
                  <a:srgbClr val="990099"/>
                </a:solidFill>
                <a:ea typeface="黑体" pitchFamily="49" charset="-122"/>
              </a:rPr>
              <a:t>网页链接图的邻接矩阵</a:t>
            </a:r>
          </a:p>
        </p:txBody>
      </p:sp>
      <p:sp>
        <p:nvSpPr>
          <p:cNvPr id="6148" name="Rectangle 3"/>
          <p:cNvSpPr>
            <a:spLocks noGrp="1" noChangeArrowheads="1"/>
          </p:cNvSpPr>
          <p:nvPr>
            <p:ph type="body" idx="1"/>
          </p:nvPr>
        </p:nvSpPr>
        <p:spPr>
          <a:xfrm>
            <a:off x="1752600" y="1600200"/>
            <a:ext cx="6858000" cy="4648200"/>
          </a:xfrm>
        </p:spPr>
        <p:txBody>
          <a:bodyPr/>
          <a:lstStyle/>
          <a:p>
            <a:pPr>
              <a:buFont typeface="Times New Roman" pitchFamily="18" charset="0"/>
              <a:buNone/>
            </a:pPr>
            <a:r>
              <a:rPr lang="zh-CN" altLang="en-US" smtClean="0"/>
              <a:t>     </a:t>
            </a:r>
            <a:r>
              <a:rPr lang="en-US" altLang="zh-CN" smtClean="0"/>
              <a:t>0     1     1     0     1     1     0</a:t>
            </a:r>
          </a:p>
          <a:p>
            <a:pPr>
              <a:buFont typeface="Times New Roman" pitchFamily="18" charset="0"/>
              <a:buNone/>
            </a:pPr>
            <a:r>
              <a:rPr lang="en-US" altLang="zh-CN" smtClean="0"/>
              <a:t>     1     0     1     1     0     0     0</a:t>
            </a:r>
          </a:p>
          <a:p>
            <a:pPr>
              <a:buFont typeface="Times New Roman" pitchFamily="18" charset="0"/>
              <a:buNone/>
            </a:pPr>
            <a:r>
              <a:rPr lang="en-US" altLang="zh-CN" smtClean="0"/>
              <a:t>     1     0     0     1     1     0     0</a:t>
            </a:r>
          </a:p>
          <a:p>
            <a:pPr>
              <a:buFont typeface="Times New Roman" pitchFamily="18" charset="0"/>
              <a:buNone/>
            </a:pPr>
            <a:r>
              <a:rPr lang="en-US" altLang="zh-CN" smtClean="0"/>
              <a:t>     1     0     0     0     1     0     0</a:t>
            </a:r>
          </a:p>
          <a:p>
            <a:pPr>
              <a:buFont typeface="Times New Roman" pitchFamily="18" charset="0"/>
              <a:buNone/>
            </a:pPr>
            <a:r>
              <a:rPr lang="en-US" altLang="zh-CN" smtClean="0"/>
              <a:t>     1     0     0     1     0     1     1</a:t>
            </a:r>
          </a:p>
          <a:p>
            <a:pPr>
              <a:buFont typeface="Times New Roman" pitchFamily="18" charset="0"/>
              <a:buNone/>
            </a:pPr>
            <a:r>
              <a:rPr lang="en-US" altLang="zh-CN" smtClean="0"/>
              <a:t>     0     0     0     0     1     0     0</a:t>
            </a:r>
          </a:p>
          <a:p>
            <a:pPr>
              <a:buFont typeface="Times New Roman" pitchFamily="18" charset="0"/>
              <a:buNone/>
            </a:pPr>
            <a:r>
              <a:rPr lang="en-US" altLang="zh-CN" smtClean="0"/>
              <a:t>     1     0     0     0     0     0     0</a:t>
            </a:r>
          </a:p>
        </p:txBody>
      </p:sp>
      <p:sp>
        <p:nvSpPr>
          <p:cNvPr id="6149" name="Rectangle 4"/>
          <p:cNvSpPr>
            <a:spLocks noChangeArrowheads="1"/>
          </p:cNvSpPr>
          <p:nvPr/>
        </p:nvSpPr>
        <p:spPr bwMode="auto">
          <a:xfrm>
            <a:off x="1371600" y="3276600"/>
            <a:ext cx="1066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spcBef>
                <a:spcPct val="20000"/>
              </a:spcBef>
              <a:buClrTx/>
              <a:buSzTx/>
              <a:buFontTx/>
              <a:buNone/>
            </a:pPr>
            <a:r>
              <a:rPr lang="en-US" altLang="zh-CN" sz="2800">
                <a:solidFill>
                  <a:schemeClr val="tx1"/>
                </a:solidFill>
                <a:ea typeface="宋体" pitchFamily="2" charset="-122"/>
              </a:rPr>
              <a:t>G  = </a:t>
            </a:r>
          </a:p>
        </p:txBody>
      </p:sp>
      <p:graphicFrame>
        <p:nvGraphicFramePr>
          <p:cNvPr id="6146" name="Object 5"/>
          <p:cNvGraphicFramePr>
            <a:graphicFrameLocks noChangeAspect="1"/>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12390" name="公式" r:id="rId3" imgW="114120" imgH="215640" progId="Equation.3">
                  <p:embed/>
                </p:oleObj>
              </mc:Choice>
              <mc:Fallback>
                <p:oleObj name="公式"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645783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09600" y="76200"/>
            <a:ext cx="6553200" cy="762000"/>
          </a:xfrm>
        </p:spPr>
        <p:txBody>
          <a:bodyPr/>
          <a:lstStyle/>
          <a:p>
            <a:r>
              <a:rPr lang="en-US" altLang="zh-CN" sz="3200" dirty="0" smtClean="0">
                <a:solidFill>
                  <a:srgbClr val="990099"/>
                </a:solidFill>
                <a:latin typeface="黑体" pitchFamily="49" charset="-122"/>
                <a:ea typeface="黑体" pitchFamily="49" charset="-122"/>
              </a:rPr>
              <a:t>PageRank</a:t>
            </a:r>
            <a:r>
              <a:rPr lang="zh-CN" altLang="en-US" sz="3200" dirty="0" smtClean="0">
                <a:solidFill>
                  <a:srgbClr val="990099"/>
                </a:solidFill>
                <a:latin typeface="黑体" pitchFamily="49" charset="-122"/>
                <a:ea typeface="黑体" pitchFamily="49" charset="-122"/>
              </a:rPr>
              <a:t>的计算</a:t>
            </a:r>
          </a:p>
        </p:txBody>
      </p:sp>
      <p:sp>
        <p:nvSpPr>
          <p:cNvPr id="49155" name="Rectangle 3"/>
          <p:cNvSpPr>
            <a:spLocks noChangeArrowheads="1"/>
          </p:cNvSpPr>
          <p:nvPr/>
        </p:nvSpPr>
        <p:spPr bwMode="auto">
          <a:xfrm>
            <a:off x="2057400" y="2438400"/>
            <a:ext cx="6550025"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ClrTx/>
              <a:buSzTx/>
              <a:buFontTx/>
              <a:buNone/>
            </a:pPr>
            <a:r>
              <a:rPr lang="zh-CN" altLang="en-US" sz="2800">
                <a:solidFill>
                  <a:schemeClr val="tx1"/>
                </a:solidFill>
                <a:ea typeface="宋体" pitchFamily="2" charset="-122"/>
              </a:rPr>
              <a:t> </a:t>
            </a:r>
            <a:r>
              <a:rPr lang="en-US" altLang="zh-CN" sz="2800">
                <a:solidFill>
                  <a:schemeClr val="tx1"/>
                </a:solidFill>
                <a:ea typeface="宋体" pitchFamily="2" charset="-122"/>
              </a:rPr>
              <a:t>0	    1	1/2	0	  1/4	1/2    0</a:t>
            </a:r>
          </a:p>
          <a:p>
            <a:pPr>
              <a:buClrTx/>
              <a:buSzTx/>
              <a:buFontTx/>
              <a:buNone/>
            </a:pPr>
            <a:r>
              <a:rPr lang="en-US" altLang="zh-CN" sz="2800">
                <a:solidFill>
                  <a:schemeClr val="tx1"/>
                </a:solidFill>
                <a:ea typeface="宋体" pitchFamily="2" charset="-122"/>
              </a:rPr>
              <a:t>1/5	0	1/2   1/3	   0	 0	    0</a:t>
            </a:r>
          </a:p>
          <a:p>
            <a:pPr>
              <a:buClrTx/>
              <a:buSzTx/>
              <a:buFontTx/>
              <a:buNone/>
            </a:pPr>
            <a:r>
              <a:rPr lang="en-US" altLang="zh-CN" sz="2800">
                <a:solidFill>
                  <a:schemeClr val="tx1"/>
                </a:solidFill>
                <a:ea typeface="宋体" pitchFamily="2" charset="-122"/>
              </a:rPr>
              <a:t>1/5	0	 0	   1/3	  1/4	 0	    0</a:t>
            </a:r>
          </a:p>
          <a:p>
            <a:pPr>
              <a:buClrTx/>
              <a:buSzTx/>
              <a:buFontTx/>
              <a:buNone/>
            </a:pPr>
            <a:r>
              <a:rPr lang="en-US" altLang="zh-CN" sz="2800">
                <a:solidFill>
                  <a:schemeClr val="tx1"/>
                </a:solidFill>
                <a:ea typeface="宋体" pitchFamily="2" charset="-122"/>
              </a:rPr>
              <a:t>1/5	0	 0	     0	  1/4	 0	    0</a:t>
            </a:r>
          </a:p>
          <a:p>
            <a:pPr>
              <a:buClrTx/>
              <a:buSzTx/>
              <a:buFontTx/>
              <a:buNone/>
            </a:pPr>
            <a:r>
              <a:rPr lang="en-US" altLang="zh-CN" sz="2800">
                <a:solidFill>
                  <a:schemeClr val="tx1"/>
                </a:solidFill>
                <a:ea typeface="宋体" pitchFamily="2" charset="-122"/>
              </a:rPr>
              <a:t>1/5	0	 0	   1/3	   0	1/2	1</a:t>
            </a:r>
          </a:p>
          <a:p>
            <a:pPr>
              <a:buClrTx/>
              <a:buSzTx/>
              <a:buFontTx/>
              <a:buNone/>
            </a:pPr>
            <a:r>
              <a:rPr lang="en-US" altLang="zh-CN" sz="2800">
                <a:solidFill>
                  <a:schemeClr val="tx1"/>
                </a:solidFill>
                <a:ea typeface="宋体" pitchFamily="2" charset="-122"/>
              </a:rPr>
              <a:t>  0	    0	 0	     0	  1/4	 0	    0</a:t>
            </a:r>
          </a:p>
          <a:p>
            <a:pPr>
              <a:buClrTx/>
              <a:buSzTx/>
              <a:buFontTx/>
              <a:buNone/>
            </a:pPr>
            <a:r>
              <a:rPr lang="en-US" altLang="zh-CN" sz="2800">
                <a:solidFill>
                  <a:schemeClr val="tx1"/>
                </a:solidFill>
                <a:ea typeface="宋体" pitchFamily="2" charset="-122"/>
              </a:rPr>
              <a:t>1/5	0	 0	     0	   0	 0	    0</a:t>
            </a:r>
          </a:p>
        </p:txBody>
      </p:sp>
      <p:sp>
        <p:nvSpPr>
          <p:cNvPr id="49156" name="Rectangle 4"/>
          <p:cNvSpPr>
            <a:spLocks noChangeArrowheads="1"/>
          </p:cNvSpPr>
          <p:nvPr/>
        </p:nvSpPr>
        <p:spPr bwMode="auto">
          <a:xfrm>
            <a:off x="971550" y="3505200"/>
            <a:ext cx="1009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ClrTx/>
              <a:buSzTx/>
              <a:buFontTx/>
              <a:buNone/>
            </a:pPr>
            <a:r>
              <a:rPr lang="en-US" altLang="zh-CN" sz="2800">
                <a:solidFill>
                  <a:schemeClr val="tx1"/>
                </a:solidFill>
                <a:ea typeface="宋体" pitchFamily="2" charset="-122"/>
              </a:rPr>
              <a:t>A  =</a:t>
            </a:r>
          </a:p>
        </p:txBody>
      </p:sp>
      <p:sp>
        <p:nvSpPr>
          <p:cNvPr id="49157" name="Rectangle 5"/>
          <p:cNvSpPr>
            <a:spLocks noChangeArrowheads="1"/>
          </p:cNvSpPr>
          <p:nvPr/>
        </p:nvSpPr>
        <p:spPr bwMode="auto">
          <a:xfrm>
            <a:off x="457200" y="11430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3200">
                <a:solidFill>
                  <a:srgbClr val="000000"/>
                </a:solidFill>
                <a:latin typeface="黑体" pitchFamily="49" charset="-122"/>
              </a:rPr>
              <a:t>状态转移概率矩阵</a:t>
            </a:r>
            <a:r>
              <a:rPr lang="en-US" altLang="zh-CN" sz="3200">
                <a:solidFill>
                  <a:srgbClr val="990099"/>
                </a:solidFill>
                <a:latin typeface="黑体" pitchFamily="49" charset="-122"/>
              </a:rPr>
              <a:t>A</a:t>
            </a:r>
          </a:p>
        </p:txBody>
      </p:sp>
    </p:spTree>
    <p:extLst>
      <p:ext uri="{BB962C8B-B14F-4D97-AF65-F5344CB8AC3E}">
        <p14:creationId xmlns:p14="http://schemas.microsoft.com/office/powerpoint/2010/main" val="39948410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2"/>
          <p:cNvSpPr>
            <a:spLocks noGrp="1" noChangeArrowheads="1"/>
          </p:cNvSpPr>
          <p:nvPr>
            <p:ph type="title"/>
          </p:nvPr>
        </p:nvSpPr>
        <p:spPr/>
        <p:txBody>
          <a:bodyPr/>
          <a:lstStyle/>
          <a:p>
            <a:r>
              <a:rPr lang="en-US" altLang="zh-CN" sz="4000" smtClean="0">
                <a:solidFill>
                  <a:srgbClr val="990099"/>
                </a:solidFill>
                <a:latin typeface="黑体" pitchFamily="49" charset="-122"/>
                <a:ea typeface="黑体" pitchFamily="49" charset="-122"/>
              </a:rPr>
              <a:t>PageRank</a:t>
            </a:r>
            <a:r>
              <a:rPr lang="zh-CN" altLang="en-US" sz="4000" smtClean="0">
                <a:solidFill>
                  <a:srgbClr val="990099"/>
                </a:solidFill>
                <a:latin typeface="黑体" pitchFamily="49" charset="-122"/>
                <a:ea typeface="黑体" pitchFamily="49" charset="-122"/>
              </a:rPr>
              <a:t>的计算</a:t>
            </a:r>
          </a:p>
        </p:txBody>
      </p:sp>
      <p:sp>
        <p:nvSpPr>
          <p:cNvPr id="7176" name="Rectangle 3"/>
          <p:cNvSpPr>
            <a:spLocks noChangeArrowheads="1"/>
          </p:cNvSpPr>
          <p:nvPr/>
        </p:nvSpPr>
        <p:spPr bwMode="auto">
          <a:xfrm>
            <a:off x="381000" y="2682081"/>
            <a:ext cx="3276600" cy="292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ClrTx/>
              <a:buSzTx/>
              <a:buFontTx/>
              <a:buNone/>
            </a:pPr>
            <a:r>
              <a:rPr lang="en-US" altLang="zh-CN" sz="2400" dirty="0">
                <a:solidFill>
                  <a:schemeClr val="tx1"/>
                </a:solidFill>
                <a:ea typeface="宋体" pitchFamily="2" charset="-122"/>
              </a:rPr>
              <a:t>0.699456533837389</a:t>
            </a:r>
          </a:p>
          <a:p>
            <a:pPr>
              <a:buClrTx/>
              <a:buSzTx/>
              <a:buFontTx/>
              <a:buNone/>
            </a:pPr>
            <a:r>
              <a:rPr lang="en-US" altLang="zh-CN" sz="2400" dirty="0">
                <a:solidFill>
                  <a:schemeClr val="tx1"/>
                </a:solidFill>
                <a:ea typeface="宋体" pitchFamily="2" charset="-122"/>
              </a:rPr>
              <a:t>0.382860418521518</a:t>
            </a:r>
          </a:p>
          <a:p>
            <a:pPr>
              <a:buClrTx/>
              <a:buSzTx/>
              <a:buFontTx/>
              <a:buNone/>
            </a:pPr>
            <a:r>
              <a:rPr lang="en-US" altLang="zh-CN" sz="2400" dirty="0">
                <a:solidFill>
                  <a:schemeClr val="tx1"/>
                </a:solidFill>
                <a:ea typeface="宋体" pitchFamily="2" charset="-122"/>
              </a:rPr>
              <a:t>0.323958815672054</a:t>
            </a:r>
          </a:p>
          <a:p>
            <a:pPr>
              <a:buClrTx/>
              <a:buSzTx/>
              <a:buFontTx/>
              <a:buNone/>
            </a:pPr>
            <a:r>
              <a:rPr lang="en-US" altLang="zh-CN" sz="2400" dirty="0">
                <a:solidFill>
                  <a:schemeClr val="tx1"/>
                </a:solidFill>
                <a:ea typeface="宋体" pitchFamily="2" charset="-122"/>
              </a:rPr>
              <a:t>0.242969111754040</a:t>
            </a:r>
          </a:p>
          <a:p>
            <a:pPr>
              <a:buClrTx/>
              <a:buSzTx/>
              <a:buFontTx/>
              <a:buNone/>
            </a:pPr>
            <a:r>
              <a:rPr lang="en-US" altLang="zh-CN" sz="2400" dirty="0">
                <a:solidFill>
                  <a:schemeClr val="tx1"/>
                </a:solidFill>
                <a:ea typeface="宋体" pitchFamily="2" charset="-122"/>
              </a:rPr>
              <a:t>0.412311219946251</a:t>
            </a:r>
          </a:p>
          <a:p>
            <a:pPr>
              <a:buClrTx/>
              <a:buSzTx/>
              <a:buFontTx/>
              <a:buNone/>
            </a:pPr>
            <a:r>
              <a:rPr lang="en-US" altLang="zh-CN" sz="2400" dirty="0">
                <a:solidFill>
                  <a:schemeClr val="tx1"/>
                </a:solidFill>
                <a:ea typeface="宋体" pitchFamily="2" charset="-122"/>
              </a:rPr>
              <a:t>0.103077804986563</a:t>
            </a:r>
          </a:p>
          <a:p>
            <a:pPr>
              <a:buClrTx/>
              <a:buSzTx/>
              <a:buFontTx/>
              <a:buNone/>
            </a:pPr>
            <a:r>
              <a:rPr lang="en-US" altLang="zh-CN" sz="2400" dirty="0">
                <a:solidFill>
                  <a:schemeClr val="tx1"/>
                </a:solidFill>
                <a:ea typeface="宋体" pitchFamily="2" charset="-122"/>
              </a:rPr>
              <a:t>0.139891306767478</a:t>
            </a:r>
          </a:p>
          <a:p>
            <a:pPr>
              <a:buClrTx/>
              <a:buSzTx/>
              <a:buFontTx/>
              <a:buNone/>
            </a:pPr>
            <a:r>
              <a:rPr lang="en-US" altLang="zh-CN" dirty="0">
                <a:solidFill>
                  <a:schemeClr val="tx1"/>
                </a:solidFill>
                <a:ea typeface="宋体" pitchFamily="2" charset="-122"/>
              </a:rPr>
              <a:t>
</a:t>
            </a:r>
          </a:p>
        </p:txBody>
      </p:sp>
      <p:sp>
        <p:nvSpPr>
          <p:cNvPr id="7177" name="Rectangle 4"/>
          <p:cNvSpPr>
            <a:spLocks noChangeArrowheads="1"/>
          </p:cNvSpPr>
          <p:nvPr/>
        </p:nvSpPr>
        <p:spPr bwMode="auto">
          <a:xfrm>
            <a:off x="5791200" y="2667000"/>
            <a:ext cx="33528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ClrTx/>
              <a:buSzTx/>
              <a:buFontTx/>
              <a:buNone/>
            </a:pPr>
            <a:r>
              <a:rPr lang="en-US" altLang="zh-CN" sz="2400" dirty="0">
                <a:solidFill>
                  <a:schemeClr val="tx1"/>
                </a:solidFill>
                <a:ea typeface="宋体" pitchFamily="2" charset="-122"/>
              </a:rPr>
              <a:t>0.303514376996805</a:t>
            </a:r>
          </a:p>
          <a:p>
            <a:pPr>
              <a:buClrTx/>
              <a:buSzTx/>
              <a:buFontTx/>
              <a:buNone/>
            </a:pPr>
            <a:r>
              <a:rPr lang="en-US" altLang="zh-CN" sz="2400" dirty="0">
                <a:solidFill>
                  <a:schemeClr val="tx1"/>
                </a:solidFill>
                <a:ea typeface="宋体" pitchFamily="2" charset="-122"/>
              </a:rPr>
              <a:t>0.166134185303514</a:t>
            </a:r>
          </a:p>
          <a:p>
            <a:pPr>
              <a:buClrTx/>
              <a:buSzTx/>
              <a:buFontTx/>
              <a:buNone/>
            </a:pPr>
            <a:r>
              <a:rPr lang="en-US" altLang="zh-CN" sz="2400" dirty="0">
                <a:solidFill>
                  <a:schemeClr val="tx1"/>
                </a:solidFill>
                <a:ea typeface="宋体" pitchFamily="2" charset="-122"/>
              </a:rPr>
              <a:t>0.140575079872204</a:t>
            </a:r>
          </a:p>
          <a:p>
            <a:pPr>
              <a:buClrTx/>
              <a:buSzTx/>
              <a:buFontTx/>
              <a:buNone/>
            </a:pPr>
            <a:r>
              <a:rPr lang="en-US" altLang="zh-CN" sz="2400" dirty="0">
                <a:solidFill>
                  <a:schemeClr val="tx1"/>
                </a:solidFill>
                <a:ea typeface="宋体" pitchFamily="2" charset="-122"/>
              </a:rPr>
              <a:t>0.105431309904153</a:t>
            </a:r>
          </a:p>
          <a:p>
            <a:pPr>
              <a:buClrTx/>
              <a:buSzTx/>
              <a:buFontTx/>
              <a:buNone/>
            </a:pPr>
            <a:r>
              <a:rPr lang="en-US" altLang="zh-CN" sz="2400" dirty="0">
                <a:solidFill>
                  <a:schemeClr val="tx1"/>
                </a:solidFill>
                <a:ea typeface="宋体" pitchFamily="2" charset="-122"/>
              </a:rPr>
              <a:t>0.178913738019169</a:t>
            </a:r>
          </a:p>
          <a:p>
            <a:pPr>
              <a:buClrTx/>
              <a:buSzTx/>
              <a:buFontTx/>
              <a:buNone/>
            </a:pPr>
            <a:r>
              <a:rPr lang="en-US" altLang="zh-CN" sz="2400" dirty="0">
                <a:solidFill>
                  <a:schemeClr val="tx1"/>
                </a:solidFill>
                <a:ea typeface="宋体" pitchFamily="2" charset="-122"/>
              </a:rPr>
              <a:t>0.0447284345047923</a:t>
            </a:r>
          </a:p>
          <a:p>
            <a:pPr>
              <a:buClrTx/>
              <a:buSzTx/>
              <a:buFontTx/>
              <a:buNone/>
            </a:pPr>
            <a:r>
              <a:rPr lang="en-US" altLang="zh-CN" sz="2400" dirty="0">
                <a:solidFill>
                  <a:schemeClr val="tx1"/>
                </a:solidFill>
                <a:ea typeface="宋体" pitchFamily="2" charset="-122"/>
              </a:rPr>
              <a:t>0.0607028753993610</a:t>
            </a:r>
          </a:p>
        </p:txBody>
      </p:sp>
      <p:sp>
        <p:nvSpPr>
          <p:cNvPr id="7178" name="Text Box 6"/>
          <p:cNvSpPr txBox="1">
            <a:spLocks noChangeArrowheads="1"/>
          </p:cNvSpPr>
          <p:nvPr/>
        </p:nvSpPr>
        <p:spPr bwMode="auto">
          <a:xfrm>
            <a:off x="3563938" y="1989138"/>
            <a:ext cx="2232025" cy="1385887"/>
          </a:xfrm>
          <a:prstGeom prst="rect">
            <a:avLst/>
          </a:prstGeom>
          <a:solidFill>
            <a:srgbClr val="99CCFF"/>
          </a:solidFill>
          <a:ln w="12700">
            <a:solidFill>
              <a:srgbClr val="008080"/>
            </a:solidFill>
            <a:miter lim="800000"/>
            <a:headEnd/>
            <a:tailEnd/>
          </a:ln>
        </p:spPr>
        <p:txBody>
          <a:bodyPr>
            <a:spAutoFit/>
          </a:bodyPr>
          <a:lstStyle/>
          <a:p>
            <a:pPr>
              <a:spcBef>
                <a:spcPct val="50000"/>
              </a:spcBef>
              <a:buClrTx/>
              <a:buSzTx/>
              <a:buFontTx/>
              <a:buNone/>
            </a:pPr>
            <a:r>
              <a:rPr lang="zh-CN" altLang="en-US" sz="2800" b="1">
                <a:solidFill>
                  <a:srgbClr val="990099"/>
                </a:solidFill>
                <a:latin typeface="楷体_GB2312" pitchFamily="1" charset="-122"/>
                <a:ea typeface="楷体_GB2312" pitchFamily="1" charset="-122"/>
              </a:rPr>
              <a:t>求矩阵</a:t>
            </a:r>
            <a:r>
              <a:rPr lang="en-US" altLang="zh-CN" sz="2800" b="1">
                <a:solidFill>
                  <a:srgbClr val="990099"/>
                </a:solidFill>
                <a:latin typeface="楷体_GB2312" pitchFamily="1" charset="-122"/>
                <a:ea typeface="楷体_GB2312" pitchFamily="1" charset="-122"/>
              </a:rPr>
              <a:t>A</a:t>
            </a:r>
            <a:r>
              <a:rPr lang="zh-CN" altLang="en-US" sz="2800" b="1">
                <a:solidFill>
                  <a:srgbClr val="990099"/>
                </a:solidFill>
                <a:latin typeface="楷体_GB2312" pitchFamily="1" charset="-122"/>
                <a:ea typeface="楷体_GB2312" pitchFamily="1" charset="-122"/>
              </a:rPr>
              <a:t>特征值</a:t>
            </a:r>
            <a:r>
              <a:rPr lang="en-US" altLang="zh-CN" sz="2800" b="1">
                <a:solidFill>
                  <a:srgbClr val="990099"/>
                </a:solidFill>
                <a:latin typeface="楷体_GB2312" pitchFamily="1" charset="-122"/>
                <a:ea typeface="楷体_GB2312" pitchFamily="1" charset="-122"/>
              </a:rPr>
              <a:t>1</a:t>
            </a:r>
            <a:r>
              <a:rPr lang="zh-CN" altLang="en-US" sz="2800" b="1">
                <a:solidFill>
                  <a:srgbClr val="990099"/>
                </a:solidFill>
                <a:latin typeface="楷体_GB2312" pitchFamily="1" charset="-122"/>
                <a:ea typeface="楷体_GB2312" pitchFamily="1" charset="-122"/>
              </a:rPr>
              <a:t>对应的特征向量</a:t>
            </a:r>
          </a:p>
        </p:txBody>
      </p:sp>
      <p:sp>
        <p:nvSpPr>
          <p:cNvPr id="7179" name="Text Box 7"/>
          <p:cNvSpPr txBox="1">
            <a:spLocks noChangeArrowheads="1"/>
          </p:cNvSpPr>
          <p:nvPr/>
        </p:nvSpPr>
        <p:spPr bwMode="auto">
          <a:xfrm>
            <a:off x="3708400" y="3789363"/>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ClrTx/>
              <a:buSzTx/>
              <a:buFontTx/>
              <a:buNone/>
            </a:pPr>
            <a:r>
              <a:rPr lang="zh-CN" altLang="en-US" sz="2000" b="1">
                <a:solidFill>
                  <a:schemeClr val="tx1"/>
                </a:solidFill>
                <a:ea typeface="楷体_GB2312" pitchFamily="1" charset="-122"/>
              </a:rPr>
              <a:t>归一化</a:t>
            </a:r>
          </a:p>
        </p:txBody>
      </p:sp>
      <p:sp>
        <p:nvSpPr>
          <p:cNvPr id="7180" name="AutoShape 8"/>
          <p:cNvSpPr>
            <a:spLocks noChangeArrowheads="1"/>
          </p:cNvSpPr>
          <p:nvPr/>
        </p:nvSpPr>
        <p:spPr bwMode="auto">
          <a:xfrm>
            <a:off x="3708400" y="4221163"/>
            <a:ext cx="1066800" cy="228600"/>
          </a:xfrm>
          <a:prstGeom prst="rightArrow">
            <a:avLst>
              <a:gd name="adj1" fmla="val 50000"/>
              <a:gd name="adj2" fmla="val 116667"/>
            </a:avLst>
          </a:prstGeom>
          <a:solidFill>
            <a:schemeClr val="accent1"/>
          </a:solidFill>
          <a:ln w="9525">
            <a:solidFill>
              <a:schemeClr val="tx1"/>
            </a:solidFill>
            <a:miter lim="800000"/>
            <a:headEnd/>
            <a:tailEnd/>
          </a:ln>
        </p:spPr>
        <p:txBody>
          <a:bodyPr wrap="none" anchor="ctr"/>
          <a:lstStyle/>
          <a:p>
            <a:endParaRPr lang="zh-CN" altLang="en-US"/>
          </a:p>
        </p:txBody>
      </p:sp>
      <p:sp>
        <p:nvSpPr>
          <p:cNvPr id="7181"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7171" name="Object 9"/>
          <p:cNvGraphicFramePr>
            <a:graphicFrameLocks noChangeAspect="1"/>
          </p:cNvGraphicFramePr>
          <p:nvPr/>
        </p:nvGraphicFramePr>
        <p:xfrm>
          <a:off x="0" y="0"/>
          <a:ext cx="152400" cy="142875"/>
        </p:xfrm>
        <a:graphic>
          <a:graphicData uri="http://schemas.openxmlformats.org/presentationml/2006/ole">
            <mc:AlternateContent xmlns:mc="http://schemas.openxmlformats.org/markup-compatibility/2006">
              <mc:Choice xmlns:v="urn:schemas-microsoft-com:vml" Requires="v">
                <p:oleObj spid="_x0000_s313635" name="公式" r:id="rId3" imgW="152334" imgH="139639" progId="Equation.3">
                  <p:embed/>
                </p:oleObj>
              </mc:Choice>
              <mc:Fallback>
                <p:oleObj name="公式" r:id="rId3" imgW="152334" imgH="13963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2400" cy="142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2"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7172" name="Object 11"/>
          <p:cNvGraphicFramePr>
            <a:graphicFrameLocks noChangeAspect="1"/>
          </p:cNvGraphicFramePr>
          <p:nvPr/>
        </p:nvGraphicFramePr>
        <p:xfrm>
          <a:off x="0" y="0"/>
          <a:ext cx="152400" cy="142875"/>
        </p:xfrm>
        <a:graphic>
          <a:graphicData uri="http://schemas.openxmlformats.org/presentationml/2006/ole">
            <mc:AlternateContent xmlns:mc="http://schemas.openxmlformats.org/markup-compatibility/2006">
              <mc:Choice xmlns:v="urn:schemas-microsoft-com:vml" Requires="v">
                <p:oleObj spid="_x0000_s313636" name="公式" r:id="rId5" imgW="152334" imgH="139639" progId="Equation.3">
                  <p:embed/>
                </p:oleObj>
              </mc:Choice>
              <mc:Fallback>
                <p:oleObj name="公式" r:id="rId5" imgW="152334" imgH="13963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2400" cy="142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3" name="Rectangle 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7173" name="Object 13"/>
          <p:cNvGraphicFramePr>
            <a:graphicFrameLocks noChangeAspect="1"/>
          </p:cNvGraphicFramePr>
          <p:nvPr/>
        </p:nvGraphicFramePr>
        <p:xfrm>
          <a:off x="0" y="0"/>
          <a:ext cx="152400" cy="142875"/>
        </p:xfrm>
        <a:graphic>
          <a:graphicData uri="http://schemas.openxmlformats.org/presentationml/2006/ole">
            <mc:AlternateContent xmlns:mc="http://schemas.openxmlformats.org/markup-compatibility/2006">
              <mc:Choice xmlns:v="urn:schemas-microsoft-com:vml" Requires="v">
                <p:oleObj spid="_x0000_s313637" name="公式" r:id="rId6" imgW="152334" imgH="139639" progId="Equation.3">
                  <p:embed/>
                </p:oleObj>
              </mc:Choice>
              <mc:Fallback>
                <p:oleObj name="公式" r:id="rId6" imgW="152334" imgH="13963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2400" cy="142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4" name="Object 17"/>
          <p:cNvGraphicFramePr>
            <a:graphicFrameLocks noGrp="1" noChangeAspect="1"/>
          </p:cNvGraphicFramePr>
          <p:nvPr>
            <p:ph sz="half" idx="2"/>
          </p:nvPr>
        </p:nvGraphicFramePr>
        <p:xfrm>
          <a:off x="4787900" y="2997200"/>
          <a:ext cx="360363" cy="330200"/>
        </p:xfrm>
        <a:graphic>
          <a:graphicData uri="http://schemas.openxmlformats.org/presentationml/2006/ole">
            <mc:AlternateContent xmlns:mc="http://schemas.openxmlformats.org/markup-compatibility/2006">
              <mc:Choice xmlns:v="urn:schemas-microsoft-com:vml" Requires="v">
                <p:oleObj spid="_x0000_s313638" name="公式" r:id="rId8" imgW="152280" imgH="139680" progId="Equation.3">
                  <p:embed/>
                </p:oleObj>
              </mc:Choice>
              <mc:Fallback>
                <p:oleObj name="公式" r:id="rId8" imgW="152280" imgH="1396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7900" y="2997200"/>
                        <a:ext cx="360363"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510595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
          <p:cNvSpPr txBox="1">
            <a:spLocks noChangeArrowheads="1"/>
          </p:cNvSpPr>
          <p:nvPr/>
        </p:nvSpPr>
        <p:spPr bwMode="auto">
          <a:xfrm>
            <a:off x="457200" y="457200"/>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endParaRPr lang="zh-CN" altLang="zh-CN" sz="4400">
              <a:solidFill>
                <a:srgbClr val="000000"/>
              </a:solidFill>
            </a:endParaRPr>
          </a:p>
        </p:txBody>
      </p:sp>
      <p:sp>
        <p:nvSpPr>
          <p:cNvPr id="22531" name="Text Box 2"/>
          <p:cNvSpPr txBox="1">
            <a:spLocks noChangeArrowheads="1"/>
          </p:cNvSpPr>
          <p:nvPr/>
        </p:nvSpPr>
        <p:spPr bwMode="auto">
          <a:xfrm>
            <a:off x="470034" y="1162569"/>
            <a:ext cx="8229600" cy="447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9725" indent="-336550"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1pPr>
            <a:lvl2pPr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2pPr>
            <a:lvl3pPr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3pPr>
            <a:lvl4pPr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4pPr>
            <a:lvl5pPr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itchFamily="34" charset="0"/>
                <a:ea typeface="黑体" pitchFamily="49" charset="-122"/>
              </a:defRPr>
            </a:lvl9pPr>
          </a:lstStyle>
          <a:p>
            <a:pPr eaLnBrk="1" hangingPunct="1">
              <a:lnSpc>
                <a:spcPct val="150000"/>
              </a:lnSpc>
              <a:spcBef>
                <a:spcPts val="800"/>
              </a:spcBef>
              <a:buClr>
                <a:srgbClr val="00007D"/>
              </a:buClr>
              <a:buFont typeface="Wingdings" pitchFamily="2" charset="2"/>
              <a:buChar char=""/>
            </a:pPr>
            <a:r>
              <a:rPr lang="zh-CN" altLang="zh-CN" sz="3200" dirty="0" smtClean="0">
                <a:solidFill>
                  <a:srgbClr val="000000"/>
                </a:solidFill>
                <a:latin typeface="黑体" pitchFamily="49" charset="-122"/>
              </a:rPr>
              <a:t>背景</a:t>
            </a:r>
            <a:r>
              <a:rPr lang="zh-CN" altLang="zh-CN" sz="3200" dirty="0">
                <a:solidFill>
                  <a:srgbClr val="000000"/>
                </a:solidFill>
                <a:latin typeface="黑体" pitchFamily="49" charset="-122"/>
              </a:rPr>
              <a:t>介绍</a:t>
            </a:r>
          </a:p>
          <a:p>
            <a:pPr eaLnBrk="1" hangingPunct="1">
              <a:lnSpc>
                <a:spcPct val="150000"/>
              </a:lnSpc>
              <a:spcBef>
                <a:spcPts val="800"/>
              </a:spcBef>
              <a:buClr>
                <a:srgbClr val="00007D"/>
              </a:buClr>
              <a:buFont typeface="Wingdings" pitchFamily="2" charset="2"/>
              <a:buChar char=""/>
            </a:pPr>
            <a:r>
              <a:rPr lang="en-US" altLang="zh-CN" sz="3200" dirty="0">
                <a:solidFill>
                  <a:srgbClr val="993366"/>
                </a:solidFill>
                <a:latin typeface="黑体" pitchFamily="49" charset="-122"/>
              </a:rPr>
              <a:t>Google</a:t>
            </a:r>
            <a:r>
              <a:rPr lang="zh-CN" altLang="zh-CN" sz="3200" dirty="0">
                <a:solidFill>
                  <a:srgbClr val="993366"/>
                </a:solidFill>
                <a:latin typeface="黑体" pitchFamily="49" charset="-122"/>
              </a:rPr>
              <a:t>的网页排序</a:t>
            </a:r>
          </a:p>
          <a:p>
            <a:pPr eaLnBrk="1" hangingPunct="1">
              <a:lnSpc>
                <a:spcPct val="150000"/>
              </a:lnSpc>
              <a:spcBef>
                <a:spcPts val="800"/>
              </a:spcBef>
              <a:buClr>
                <a:srgbClr val="00007D"/>
              </a:buClr>
              <a:buFont typeface="Wingdings" pitchFamily="2" charset="2"/>
              <a:buChar char=""/>
            </a:pPr>
            <a:r>
              <a:rPr lang="en-US" altLang="zh-CN" sz="3200" dirty="0" smtClean="0">
                <a:solidFill>
                  <a:srgbClr val="000000"/>
                </a:solidFill>
                <a:latin typeface="黑体" pitchFamily="49" charset="-122"/>
              </a:rPr>
              <a:t>PageRank</a:t>
            </a:r>
            <a:r>
              <a:rPr lang="zh-CN" altLang="zh-CN" sz="3200" dirty="0" smtClean="0">
                <a:solidFill>
                  <a:srgbClr val="000000"/>
                </a:solidFill>
                <a:latin typeface="黑体" pitchFamily="49" charset="-122"/>
              </a:rPr>
              <a:t>模型</a:t>
            </a:r>
            <a:endParaRPr lang="zh-CN" altLang="zh-CN" sz="3200" dirty="0">
              <a:solidFill>
                <a:srgbClr val="000000"/>
              </a:solidFill>
              <a:latin typeface="黑体" pitchFamily="49" charset="-122"/>
            </a:endParaRPr>
          </a:p>
          <a:p>
            <a:pPr eaLnBrk="1" hangingPunct="1">
              <a:lnSpc>
                <a:spcPct val="150000"/>
              </a:lnSpc>
              <a:spcBef>
                <a:spcPts val="800"/>
              </a:spcBef>
              <a:buClr>
                <a:srgbClr val="00007D"/>
              </a:buClr>
              <a:buFont typeface="Wingdings" pitchFamily="2" charset="2"/>
              <a:buChar char=""/>
            </a:pPr>
            <a:r>
              <a:rPr lang="en-US" altLang="zh-CN" sz="3200" dirty="0">
                <a:solidFill>
                  <a:srgbClr val="000000"/>
                </a:solidFill>
                <a:latin typeface="黑体" pitchFamily="49" charset="-122"/>
              </a:rPr>
              <a:t>PageRank</a:t>
            </a:r>
            <a:r>
              <a:rPr lang="zh-CN" altLang="zh-CN" sz="3200" dirty="0">
                <a:solidFill>
                  <a:srgbClr val="000000"/>
                </a:solidFill>
                <a:latin typeface="黑体" pitchFamily="49" charset="-122"/>
              </a:rPr>
              <a:t>随机浏览模型</a:t>
            </a:r>
            <a:endParaRPr lang="zh-CN" altLang="en-US" sz="3200" dirty="0">
              <a:solidFill>
                <a:srgbClr val="000000"/>
              </a:solidFill>
              <a:latin typeface="黑体" pitchFamily="49" charset="-122"/>
            </a:endParaRPr>
          </a:p>
          <a:p>
            <a:pPr eaLnBrk="1" hangingPunct="1">
              <a:lnSpc>
                <a:spcPct val="150000"/>
              </a:lnSpc>
              <a:spcBef>
                <a:spcPts val="800"/>
              </a:spcBef>
              <a:buClr>
                <a:srgbClr val="00007D"/>
              </a:buClr>
              <a:buFont typeface="Wingdings" pitchFamily="2" charset="2"/>
              <a:buChar char=""/>
            </a:pPr>
            <a:r>
              <a:rPr lang="en-US" altLang="zh-CN" sz="3200" dirty="0">
                <a:solidFill>
                  <a:srgbClr val="000000"/>
                </a:solidFill>
                <a:latin typeface="黑体" pitchFamily="49" charset="-122"/>
              </a:rPr>
              <a:t>PageRank</a:t>
            </a:r>
            <a:r>
              <a:rPr lang="zh-CN" altLang="en-US" sz="3200" dirty="0">
                <a:solidFill>
                  <a:srgbClr val="000000"/>
                </a:solidFill>
                <a:latin typeface="黑体" pitchFamily="49" charset="-122"/>
              </a:rPr>
              <a:t>的计算</a:t>
            </a:r>
            <a:endParaRPr lang="zh-CN" altLang="zh-CN" sz="3200" dirty="0">
              <a:solidFill>
                <a:srgbClr val="000000"/>
              </a:solidFill>
              <a:latin typeface="黑体" pitchFamily="49" charset="-122"/>
            </a:endParaRPr>
          </a:p>
          <a:p>
            <a:pPr eaLnBrk="1" hangingPunct="1">
              <a:spcBef>
                <a:spcPts val="800"/>
              </a:spcBef>
              <a:buClrTx/>
              <a:buFontTx/>
              <a:buNone/>
            </a:pPr>
            <a:endParaRPr lang="zh-CN" altLang="en-GB" sz="3200" dirty="0">
              <a:solidFill>
                <a:srgbClr val="000000"/>
              </a:solidFill>
              <a:latin typeface="黑体" pitchFamily="49" charset="-122"/>
            </a:endParaRPr>
          </a:p>
          <a:p>
            <a:pPr eaLnBrk="1" hangingPunct="1">
              <a:spcBef>
                <a:spcPts val="800"/>
              </a:spcBef>
              <a:buClrTx/>
              <a:buFontTx/>
              <a:buNone/>
            </a:pPr>
            <a:endParaRPr lang="en-US" altLang="zh-CN" sz="3200" dirty="0">
              <a:solidFill>
                <a:srgbClr val="000000"/>
              </a:solidFill>
              <a:ea typeface="宋体" pitchFamily="2" charset="-122"/>
            </a:endParaRPr>
          </a:p>
          <a:p>
            <a:pPr eaLnBrk="1" hangingPunct="1">
              <a:spcBef>
                <a:spcPts val="800"/>
              </a:spcBef>
              <a:buClrTx/>
              <a:buFontTx/>
              <a:buNone/>
            </a:pPr>
            <a:endParaRPr lang="en-US" altLang="zh-CN" sz="3200" dirty="0">
              <a:solidFill>
                <a:srgbClr val="000000"/>
              </a:solidFill>
              <a:ea typeface="宋体" pitchFamily="2" charset="-122"/>
            </a:endParaRPr>
          </a:p>
          <a:p>
            <a:pPr eaLnBrk="1" hangingPunct="1">
              <a:spcBef>
                <a:spcPts val="800"/>
              </a:spcBef>
              <a:buClrTx/>
              <a:buFontTx/>
              <a:buNone/>
            </a:pPr>
            <a:endParaRPr lang="en-US" altLang="zh-CN" sz="3200" dirty="0">
              <a:solidFill>
                <a:srgbClr val="000000"/>
              </a:solidFill>
              <a:ea typeface="宋体" pitchFamily="2" charset="-122"/>
            </a:endParaRPr>
          </a:p>
        </p:txBody>
      </p:sp>
    </p:spTree>
    <p:extLst>
      <p:ext uri="{BB962C8B-B14F-4D97-AF65-F5344CB8AC3E}">
        <p14:creationId xmlns:p14="http://schemas.microsoft.com/office/powerpoint/2010/main" val="1272332139"/>
      </p:ext>
    </p:extLst>
  </p:cSld>
  <p:clrMapOvr>
    <a:masterClrMapping/>
  </p:clrMapOvr>
  <p:transition advTm="17408"/>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zh-CN" sz="4000" smtClean="0">
                <a:solidFill>
                  <a:srgbClr val="990099"/>
                </a:solidFill>
                <a:latin typeface="黑体" pitchFamily="49" charset="-122"/>
                <a:ea typeface="黑体" pitchFamily="49" charset="-122"/>
              </a:rPr>
              <a:t>7</a:t>
            </a:r>
            <a:r>
              <a:rPr lang="zh-CN" altLang="en-US" sz="4000" smtClean="0">
                <a:solidFill>
                  <a:srgbClr val="990099"/>
                </a:solidFill>
                <a:latin typeface="黑体" pitchFamily="49" charset="-122"/>
                <a:ea typeface="黑体" pitchFamily="49" charset="-122"/>
              </a:rPr>
              <a:t>个网页的</a:t>
            </a:r>
            <a:r>
              <a:rPr lang="en-US" altLang="zh-CN" sz="4000" smtClean="0">
                <a:solidFill>
                  <a:srgbClr val="990099"/>
                </a:solidFill>
                <a:latin typeface="黑体" pitchFamily="49" charset="-122"/>
                <a:ea typeface="黑体" pitchFamily="49" charset="-122"/>
              </a:rPr>
              <a:t>PageRank</a:t>
            </a:r>
            <a:r>
              <a:rPr lang="zh-CN" altLang="en-US" sz="4000" smtClean="0">
                <a:solidFill>
                  <a:srgbClr val="990099"/>
                </a:solidFill>
                <a:latin typeface="黑体" pitchFamily="49" charset="-122"/>
                <a:ea typeface="黑体" pitchFamily="49" charset="-122"/>
              </a:rPr>
              <a:t>值</a:t>
            </a:r>
          </a:p>
        </p:txBody>
      </p:sp>
      <p:pic>
        <p:nvPicPr>
          <p:cNvPr id="50179" name="Picture 3" descr="PageRankBar"/>
          <p:cNvPicPr>
            <a:picLocks noChangeAspect="1" noChangeArrowheads="1"/>
          </p:cNvPicPr>
          <p:nvPr/>
        </p:nvPicPr>
        <p:blipFill>
          <a:blip r:embed="rId2">
            <a:extLst>
              <a:ext uri="{28A0092B-C50C-407E-A947-70E740481C1C}">
                <a14:useLocalDpi xmlns:a14="http://schemas.microsoft.com/office/drawing/2010/main" val="0"/>
              </a:ext>
            </a:extLst>
          </a:blip>
          <a:srcRect t="5128"/>
          <a:stretch>
            <a:fillRect/>
          </a:stretch>
        </p:blipFill>
        <p:spPr bwMode="auto">
          <a:xfrm>
            <a:off x="1447800" y="1981200"/>
            <a:ext cx="59436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24779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zh-CN" sz="3200" dirty="0" smtClean="0">
                <a:solidFill>
                  <a:srgbClr val="990099"/>
                </a:solidFill>
                <a:latin typeface="黑体" pitchFamily="49" charset="-122"/>
                <a:ea typeface="黑体" pitchFamily="49" charset="-122"/>
              </a:rPr>
              <a:t>PageRank</a:t>
            </a:r>
            <a:r>
              <a:rPr lang="zh-CN" altLang="en-US" sz="3200" dirty="0" smtClean="0">
                <a:solidFill>
                  <a:srgbClr val="990099"/>
                </a:solidFill>
                <a:latin typeface="黑体" pitchFamily="49" charset="-122"/>
                <a:ea typeface="黑体" pitchFamily="49" charset="-122"/>
              </a:rPr>
              <a:t>结果的评价</a:t>
            </a:r>
          </a:p>
        </p:txBody>
      </p:sp>
      <p:sp>
        <p:nvSpPr>
          <p:cNvPr id="51203" name="Rectangle 3"/>
          <p:cNvSpPr>
            <a:spLocks noGrp="1" noChangeArrowheads="1"/>
          </p:cNvSpPr>
          <p:nvPr>
            <p:ph type="body" idx="1"/>
          </p:nvPr>
        </p:nvSpPr>
        <p:spPr/>
        <p:txBody>
          <a:bodyPr/>
          <a:lstStyle/>
          <a:p>
            <a:pPr>
              <a:buFont typeface="Times New Roman" pitchFamily="18" charset="0"/>
              <a:buNone/>
            </a:pPr>
            <a:r>
              <a:rPr lang="zh-CN" altLang="en-US" smtClean="0">
                <a:solidFill>
                  <a:srgbClr val="990099"/>
                </a:solidFill>
                <a:latin typeface="黑体" pitchFamily="49" charset="-122"/>
                <a:ea typeface="黑体" pitchFamily="49" charset="-122"/>
              </a:rPr>
              <a:t>  将 </a:t>
            </a:r>
            <a:r>
              <a:rPr lang="en-US" altLang="zh-CN" smtClean="0">
                <a:solidFill>
                  <a:srgbClr val="990099"/>
                </a:solidFill>
                <a:latin typeface="黑体" pitchFamily="49" charset="-122"/>
                <a:ea typeface="黑体" pitchFamily="49" charset="-122"/>
              </a:rPr>
              <a:t>PageRank </a:t>
            </a:r>
            <a:r>
              <a:rPr lang="zh-CN" altLang="en-US" smtClean="0">
                <a:solidFill>
                  <a:srgbClr val="990099"/>
                </a:solidFill>
                <a:latin typeface="黑体" pitchFamily="49" charset="-122"/>
                <a:ea typeface="黑体" pitchFamily="49" charset="-122"/>
              </a:rPr>
              <a:t>的评价按顺序排列</a:t>
            </a:r>
            <a:r>
              <a:rPr lang="en-US" altLang="zh-CN" smtClean="0">
                <a:solidFill>
                  <a:srgbClr val="990099"/>
                </a:solidFill>
                <a:latin typeface="黑体" pitchFamily="49" charset="-122"/>
                <a:ea typeface="黑体" pitchFamily="49" charset="-122"/>
              </a:rPr>
              <a:t>(PageRank</a:t>
            </a:r>
            <a:r>
              <a:rPr lang="zh-CN" altLang="en-US" smtClean="0">
                <a:solidFill>
                  <a:srgbClr val="990099"/>
                </a:solidFill>
                <a:latin typeface="黑体" pitchFamily="49" charset="-122"/>
                <a:ea typeface="黑体" pitchFamily="49" charset="-122"/>
              </a:rPr>
              <a:t>小数点</a:t>
            </a:r>
            <a:r>
              <a:rPr lang="en-US" altLang="zh-CN" smtClean="0">
                <a:solidFill>
                  <a:srgbClr val="990099"/>
                </a:solidFill>
                <a:latin typeface="黑体" pitchFamily="49" charset="-122"/>
                <a:ea typeface="黑体" pitchFamily="49" charset="-122"/>
              </a:rPr>
              <a:t>3</a:t>
            </a:r>
            <a:r>
              <a:rPr lang="zh-CN" altLang="en-US" smtClean="0">
                <a:solidFill>
                  <a:srgbClr val="990099"/>
                </a:solidFill>
                <a:latin typeface="黑体" pitchFamily="49" charset="-122"/>
                <a:ea typeface="黑体" pitchFamily="49" charset="-122"/>
              </a:rPr>
              <a:t>位四舍五入</a:t>
            </a:r>
            <a:r>
              <a:rPr lang="en-US" altLang="zh-CN" smtClean="0">
                <a:solidFill>
                  <a:srgbClr val="990099"/>
                </a:solidFill>
                <a:latin typeface="黑体" pitchFamily="49" charset="-122"/>
                <a:ea typeface="黑体" pitchFamily="49" charset="-122"/>
              </a:rPr>
              <a:t>):</a:t>
            </a:r>
          </a:p>
        </p:txBody>
      </p:sp>
      <p:pic>
        <p:nvPicPr>
          <p:cNvPr id="51204" name="Picture 4"/>
          <p:cNvPicPr>
            <a:picLocks noChangeAspect="1" noChangeArrowheads="1"/>
          </p:cNvPicPr>
          <p:nvPr/>
        </p:nvPicPr>
        <p:blipFill>
          <a:blip r:embed="rId2">
            <a:extLst>
              <a:ext uri="{28A0092B-C50C-407E-A947-70E740481C1C}">
                <a14:useLocalDpi xmlns:a14="http://schemas.microsoft.com/office/drawing/2010/main" val="0"/>
              </a:ext>
            </a:extLst>
          </a:blip>
          <a:srcRect l="6250" t="42999" r="33751" b="24001"/>
          <a:stretch>
            <a:fillRect/>
          </a:stretch>
        </p:blipFill>
        <p:spPr bwMode="auto">
          <a:xfrm>
            <a:off x="762000" y="3048000"/>
            <a:ext cx="73152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59244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zh-CN" altLang="en-US" sz="3200" dirty="0" smtClean="0">
                <a:solidFill>
                  <a:srgbClr val="990099"/>
                </a:solidFill>
                <a:ea typeface="黑体" pitchFamily="49" charset="-122"/>
              </a:rPr>
              <a:t>页面之间相互关系及状态转移图</a:t>
            </a:r>
          </a:p>
        </p:txBody>
      </p:sp>
      <p:sp>
        <p:nvSpPr>
          <p:cNvPr id="52227" name="Rectangle 3"/>
          <p:cNvSpPr>
            <a:spLocks noGrp="1" noChangeArrowheads="1"/>
          </p:cNvSpPr>
          <p:nvPr>
            <p:ph type="body" idx="1"/>
          </p:nvPr>
        </p:nvSpPr>
        <p:spPr/>
        <p:txBody>
          <a:bodyPr/>
          <a:lstStyle/>
          <a:p>
            <a:pPr>
              <a:buFont typeface="Times New Roman" pitchFamily="18" charset="0"/>
              <a:buNone/>
            </a:pPr>
            <a:endParaRPr lang="zh-CN" altLang="en-US" smtClean="0"/>
          </a:p>
        </p:txBody>
      </p:sp>
      <p:pic>
        <p:nvPicPr>
          <p:cNvPr id="52228" name="Picture 4" descr="linkstruc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3" y="1733550"/>
            <a:ext cx="4829175"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45720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zh-CN" sz="3200" dirty="0" smtClean="0">
                <a:solidFill>
                  <a:srgbClr val="990099"/>
                </a:solidFill>
                <a:latin typeface="黑体" pitchFamily="49" charset="-122"/>
                <a:ea typeface="黑体" pitchFamily="49" charset="-122"/>
              </a:rPr>
              <a:t>PageRank</a:t>
            </a:r>
            <a:r>
              <a:rPr lang="zh-CN" altLang="en-US" sz="3200" dirty="0" smtClean="0">
                <a:solidFill>
                  <a:srgbClr val="990099"/>
                </a:solidFill>
                <a:latin typeface="黑体" pitchFamily="49" charset="-122"/>
                <a:ea typeface="黑体" pitchFamily="49" charset="-122"/>
              </a:rPr>
              <a:t>结果的评价</a:t>
            </a:r>
          </a:p>
        </p:txBody>
      </p:sp>
      <p:sp>
        <p:nvSpPr>
          <p:cNvPr id="53251" name="Rectangle 3"/>
          <p:cNvSpPr>
            <a:spLocks noGrp="1" noChangeArrowheads="1"/>
          </p:cNvSpPr>
          <p:nvPr>
            <p:ph type="body" idx="1"/>
          </p:nvPr>
        </p:nvSpPr>
        <p:spPr>
          <a:xfrm>
            <a:off x="528638" y="3500438"/>
            <a:ext cx="8386762" cy="3284537"/>
          </a:xfrm>
        </p:spPr>
        <p:txBody>
          <a:bodyPr/>
          <a:lstStyle/>
          <a:p>
            <a:pPr>
              <a:lnSpc>
                <a:spcPct val="120000"/>
              </a:lnSpc>
              <a:spcBef>
                <a:spcPts val="600"/>
              </a:spcBef>
              <a:buFont typeface="Arial" pitchFamily="34" charset="0"/>
              <a:buChar char="•"/>
            </a:pPr>
            <a:r>
              <a:rPr lang="en-US" altLang="zh-CN" sz="2000" dirty="0" smtClean="0">
                <a:latin typeface="黑体" pitchFamily="49" charset="-122"/>
                <a:ea typeface="黑体" pitchFamily="49" charset="-122"/>
              </a:rPr>
              <a:t>ID=1 </a:t>
            </a:r>
            <a:r>
              <a:rPr lang="zh-CN" altLang="en-US" sz="2000" dirty="0" smtClean="0">
                <a:latin typeface="黑体" pitchFamily="49" charset="-122"/>
                <a:ea typeface="黑体" pitchFamily="49" charset="-122"/>
              </a:rPr>
              <a:t>的页面的</a:t>
            </a:r>
            <a:r>
              <a:rPr lang="en-US" altLang="zh-CN" sz="2000" dirty="0" smtClean="0">
                <a:latin typeface="黑体" pitchFamily="49" charset="-122"/>
                <a:ea typeface="黑体" pitchFamily="49" charset="-122"/>
              </a:rPr>
              <a:t>PageRank </a:t>
            </a:r>
            <a:r>
              <a:rPr lang="zh-CN" altLang="en-US" sz="2000" dirty="0" smtClean="0">
                <a:latin typeface="黑体" pitchFamily="49" charset="-122"/>
                <a:ea typeface="黑体" pitchFamily="49" charset="-122"/>
              </a:rPr>
              <a:t>是</a:t>
            </a:r>
            <a:r>
              <a:rPr lang="en-US" altLang="zh-CN" sz="2000" dirty="0" smtClean="0">
                <a:latin typeface="黑体" pitchFamily="49" charset="-122"/>
                <a:ea typeface="黑体" pitchFamily="49" charset="-122"/>
              </a:rPr>
              <a:t>0.304</a:t>
            </a:r>
            <a:r>
              <a:rPr lang="zh-CN" altLang="en-US" sz="2000" dirty="0" smtClean="0">
                <a:latin typeface="黑体" pitchFamily="49" charset="-122"/>
                <a:ea typeface="黑体" pitchFamily="49" charset="-122"/>
              </a:rPr>
              <a:t>，占据全体的三分之一，成为了第</a:t>
            </a:r>
            <a:r>
              <a:rPr lang="en-US" altLang="zh-CN" sz="2000" dirty="0" smtClean="0">
                <a:latin typeface="黑体" pitchFamily="49" charset="-122"/>
                <a:ea typeface="黑体" pitchFamily="49" charset="-122"/>
              </a:rPr>
              <a:t>1</a:t>
            </a:r>
            <a:r>
              <a:rPr lang="zh-CN" altLang="en-US" sz="2000" dirty="0" smtClean="0">
                <a:latin typeface="黑体" pitchFamily="49" charset="-122"/>
                <a:ea typeface="黑体" pitchFamily="49" charset="-122"/>
              </a:rPr>
              <a:t>位。</a:t>
            </a:r>
          </a:p>
          <a:p>
            <a:pPr>
              <a:lnSpc>
                <a:spcPct val="120000"/>
              </a:lnSpc>
              <a:spcBef>
                <a:spcPts val="600"/>
              </a:spcBef>
              <a:buFont typeface="Arial" pitchFamily="34" charset="0"/>
              <a:buChar char="•"/>
            </a:pPr>
            <a:r>
              <a:rPr lang="zh-CN" altLang="en-US" sz="2000" dirty="0" smtClean="0">
                <a:latin typeface="黑体" pitchFamily="49" charset="-122"/>
                <a:ea typeface="黑体" pitchFamily="49" charset="-122"/>
              </a:rPr>
              <a:t>特别需要说明的是，起到相当大效果的是从排在第</a:t>
            </a:r>
            <a:r>
              <a:rPr lang="en-US" altLang="zh-CN" sz="2000" dirty="0" smtClean="0">
                <a:latin typeface="黑体" pitchFamily="49" charset="-122"/>
                <a:ea typeface="黑体" pitchFamily="49" charset="-122"/>
              </a:rPr>
              <a:t>3</a:t>
            </a:r>
            <a:r>
              <a:rPr lang="zh-CN" altLang="en-US" sz="2000" dirty="0" smtClean="0">
                <a:latin typeface="黑体" pitchFamily="49" charset="-122"/>
                <a:ea typeface="黑体" pitchFamily="49" charset="-122"/>
              </a:rPr>
              <a:t>位的 </a:t>
            </a:r>
            <a:r>
              <a:rPr lang="en-US" altLang="zh-CN" sz="2000" dirty="0" smtClean="0">
                <a:latin typeface="黑体" pitchFamily="49" charset="-122"/>
                <a:ea typeface="黑体" pitchFamily="49" charset="-122"/>
              </a:rPr>
              <a:t>ID=2 </a:t>
            </a:r>
            <a:r>
              <a:rPr lang="zh-CN" altLang="en-US" sz="2000" dirty="0" smtClean="0">
                <a:latin typeface="黑体" pitchFamily="49" charset="-122"/>
                <a:ea typeface="黑体" pitchFamily="49" charset="-122"/>
              </a:rPr>
              <a:t>页面中得到了所有的</a:t>
            </a:r>
            <a:r>
              <a:rPr lang="en-US" altLang="zh-CN" sz="2000" dirty="0" smtClean="0">
                <a:latin typeface="黑体" pitchFamily="49" charset="-122"/>
                <a:ea typeface="黑体" pitchFamily="49" charset="-122"/>
              </a:rPr>
              <a:t>PageRank (0.166) </a:t>
            </a:r>
            <a:r>
              <a:rPr lang="zh-CN" altLang="en-US" sz="2000" dirty="0" smtClean="0">
                <a:latin typeface="黑体" pitchFamily="49" charset="-122"/>
                <a:ea typeface="黑体" pitchFamily="49" charset="-122"/>
              </a:rPr>
              <a:t>数。</a:t>
            </a:r>
            <a:r>
              <a:rPr lang="en-US" altLang="zh-CN" sz="2000" dirty="0" smtClean="0">
                <a:latin typeface="黑体" pitchFamily="49" charset="-122"/>
                <a:ea typeface="黑体" pitchFamily="49" charset="-122"/>
              </a:rPr>
              <a:t>ID=2</a:t>
            </a:r>
            <a:r>
              <a:rPr lang="zh-CN" altLang="en-US" sz="2000" dirty="0" smtClean="0">
                <a:latin typeface="黑体" pitchFamily="49" charset="-122"/>
                <a:ea typeface="黑体" pitchFamily="49" charset="-122"/>
              </a:rPr>
              <a:t>页面有从</a:t>
            </a:r>
            <a:r>
              <a:rPr lang="en-US" altLang="zh-CN" sz="2000" dirty="0" smtClean="0">
                <a:latin typeface="黑体" pitchFamily="49" charset="-122"/>
                <a:ea typeface="黑体" pitchFamily="49" charset="-122"/>
              </a:rPr>
              <a:t>3</a:t>
            </a:r>
            <a:r>
              <a:rPr lang="zh-CN" altLang="en-US" sz="2000" dirty="0" smtClean="0">
                <a:latin typeface="黑体" pitchFamily="49" charset="-122"/>
                <a:ea typeface="黑体" pitchFamily="49" charset="-122"/>
              </a:rPr>
              <a:t>个地方过来的</a:t>
            </a:r>
            <a:r>
              <a:rPr lang="zh-CN" altLang="en-US" sz="2000" b="1" dirty="0" smtClean="0">
                <a:latin typeface="黑体" pitchFamily="49" charset="-122"/>
                <a:ea typeface="黑体" pitchFamily="49" charset="-122"/>
              </a:rPr>
              <a:t>链入链接</a:t>
            </a:r>
            <a:r>
              <a:rPr lang="zh-CN" altLang="en-US" sz="2000" dirty="0" smtClean="0">
                <a:latin typeface="黑体" pitchFamily="49" charset="-122"/>
                <a:ea typeface="黑体" pitchFamily="49" charset="-122"/>
              </a:rPr>
              <a:t>，而只有面向 </a:t>
            </a:r>
            <a:r>
              <a:rPr lang="en-US" altLang="zh-CN" sz="2000" dirty="0" smtClean="0">
                <a:latin typeface="黑体" pitchFamily="49" charset="-122"/>
                <a:ea typeface="黑体" pitchFamily="49" charset="-122"/>
              </a:rPr>
              <a:t>ID=1</a:t>
            </a:r>
            <a:r>
              <a:rPr lang="zh-CN" altLang="en-US" sz="2000" dirty="0" smtClean="0">
                <a:latin typeface="黑体" pitchFamily="49" charset="-122"/>
                <a:ea typeface="黑体" pitchFamily="49" charset="-122"/>
              </a:rPr>
              <a:t>页面的一个链接，因此</a:t>
            </a:r>
            <a:r>
              <a:rPr lang="en-US" altLang="zh-CN" sz="2000" dirty="0" smtClean="0">
                <a:latin typeface="黑体" pitchFamily="49" charset="-122"/>
                <a:ea typeface="黑体" pitchFamily="49" charset="-122"/>
              </a:rPr>
              <a:t>(</a:t>
            </a:r>
            <a:r>
              <a:rPr lang="zh-CN" altLang="en-US" sz="2000" dirty="0" smtClean="0">
                <a:latin typeface="黑体" pitchFamily="49" charset="-122"/>
                <a:ea typeface="黑体" pitchFamily="49" charset="-122"/>
              </a:rPr>
              <a:t>面向</a:t>
            </a:r>
            <a:r>
              <a:rPr lang="en-US" altLang="zh-CN" sz="2000" dirty="0" smtClean="0">
                <a:latin typeface="黑体" pitchFamily="49" charset="-122"/>
                <a:ea typeface="黑体" pitchFamily="49" charset="-122"/>
              </a:rPr>
              <a:t>ID=1</a:t>
            </a:r>
            <a:r>
              <a:rPr lang="zh-CN" altLang="en-US" sz="2000" dirty="0" smtClean="0">
                <a:latin typeface="黑体" pitchFamily="49" charset="-122"/>
                <a:ea typeface="黑体" pitchFamily="49" charset="-122"/>
              </a:rPr>
              <a:t>页面的</a:t>
            </a:r>
            <a:r>
              <a:rPr lang="en-US" altLang="zh-CN" sz="2000" dirty="0" smtClean="0">
                <a:latin typeface="黑体" pitchFamily="49" charset="-122"/>
                <a:ea typeface="黑体" pitchFamily="49" charset="-122"/>
              </a:rPr>
              <a:t>)</a:t>
            </a:r>
            <a:r>
              <a:rPr lang="zh-CN" altLang="en-US" sz="2000" dirty="0" smtClean="0">
                <a:latin typeface="黑体" pitchFamily="49" charset="-122"/>
                <a:ea typeface="黑体" pitchFamily="49" charset="-122"/>
              </a:rPr>
              <a:t>链接就得到</a:t>
            </a:r>
            <a:r>
              <a:rPr lang="en-US" altLang="zh-CN" sz="2000" dirty="0" smtClean="0">
                <a:latin typeface="黑体" pitchFamily="49" charset="-122"/>
                <a:ea typeface="黑体" pitchFamily="49" charset="-122"/>
              </a:rPr>
              <a:t>ID=2</a:t>
            </a:r>
            <a:r>
              <a:rPr lang="zh-CN" altLang="en-US" sz="2000" dirty="0" smtClean="0">
                <a:latin typeface="黑体" pitchFamily="49" charset="-122"/>
                <a:ea typeface="黑体" pitchFamily="49" charset="-122"/>
              </a:rPr>
              <a:t>的所有的</a:t>
            </a:r>
            <a:r>
              <a:rPr lang="en-US" altLang="zh-CN" sz="2000" dirty="0" smtClean="0">
                <a:latin typeface="黑体" pitchFamily="49" charset="-122"/>
                <a:ea typeface="黑体" pitchFamily="49" charset="-122"/>
              </a:rPr>
              <a:t>PageRank</a:t>
            </a:r>
            <a:r>
              <a:rPr lang="zh-CN" altLang="en-US" sz="2000" dirty="0" smtClean="0">
                <a:latin typeface="黑体" pitchFamily="49" charset="-122"/>
                <a:ea typeface="黑体" pitchFamily="49" charset="-122"/>
              </a:rPr>
              <a:t>数。</a:t>
            </a:r>
            <a:endParaRPr lang="en-US" altLang="zh-CN" sz="2000" dirty="0" smtClean="0">
              <a:latin typeface="黑体" pitchFamily="49" charset="-122"/>
              <a:ea typeface="黑体" pitchFamily="49" charset="-122"/>
            </a:endParaRPr>
          </a:p>
          <a:p>
            <a:pPr>
              <a:lnSpc>
                <a:spcPct val="120000"/>
              </a:lnSpc>
              <a:spcBef>
                <a:spcPts val="600"/>
              </a:spcBef>
              <a:buFont typeface="Arial" pitchFamily="34" charset="0"/>
              <a:buChar char="•"/>
            </a:pPr>
            <a:r>
              <a:rPr lang="zh-CN" altLang="en-US" sz="2000" dirty="0" smtClean="0">
                <a:latin typeface="黑体" pitchFamily="49" charset="-122"/>
                <a:ea typeface="黑体" pitchFamily="49" charset="-122"/>
              </a:rPr>
              <a:t>因为</a:t>
            </a:r>
            <a:r>
              <a:rPr lang="en-US" altLang="zh-CN" sz="2000" dirty="0" smtClean="0">
                <a:latin typeface="黑体" pitchFamily="49" charset="-122"/>
                <a:ea typeface="黑体" pitchFamily="49" charset="-122"/>
              </a:rPr>
              <a:t>ID=1</a:t>
            </a:r>
            <a:r>
              <a:rPr lang="zh-CN" altLang="en-US" sz="2000" dirty="0" smtClean="0">
                <a:latin typeface="黑体" pitchFamily="49" charset="-122"/>
                <a:ea typeface="黑体" pitchFamily="49" charset="-122"/>
              </a:rPr>
              <a:t>页面是</a:t>
            </a:r>
            <a:r>
              <a:rPr lang="zh-CN" altLang="en-US" sz="2000" b="1" dirty="0" smtClean="0">
                <a:latin typeface="黑体" pitchFamily="49" charset="-122"/>
                <a:ea typeface="黑体" pitchFamily="49" charset="-122"/>
              </a:rPr>
              <a:t>链出链接</a:t>
            </a:r>
            <a:r>
              <a:rPr lang="zh-CN" altLang="en-US" sz="2000" dirty="0" smtClean="0">
                <a:latin typeface="黑体" pitchFamily="49" charset="-122"/>
                <a:ea typeface="黑体" pitchFamily="49" charset="-122"/>
              </a:rPr>
              <a:t>和</a:t>
            </a:r>
            <a:r>
              <a:rPr lang="zh-CN" altLang="en-US" sz="2000" b="1" dirty="0" smtClean="0">
                <a:latin typeface="黑体" pitchFamily="49" charset="-122"/>
                <a:ea typeface="黑体" pitchFamily="49" charset="-122"/>
              </a:rPr>
              <a:t>链入链接</a:t>
            </a:r>
            <a:r>
              <a:rPr lang="zh-CN" altLang="en-US" sz="2000" dirty="0" smtClean="0">
                <a:latin typeface="黑体" pitchFamily="49" charset="-122"/>
                <a:ea typeface="黑体" pitchFamily="49" charset="-122"/>
              </a:rPr>
              <a:t>最多的页面，也可以理解它是最受欢迎的页面。</a:t>
            </a:r>
          </a:p>
        </p:txBody>
      </p:sp>
      <p:pic>
        <p:nvPicPr>
          <p:cNvPr id="53252" name="Picture 4"/>
          <p:cNvPicPr>
            <a:picLocks noChangeAspect="1" noChangeArrowheads="1"/>
          </p:cNvPicPr>
          <p:nvPr/>
        </p:nvPicPr>
        <p:blipFill>
          <a:blip r:embed="rId2">
            <a:extLst>
              <a:ext uri="{28A0092B-C50C-407E-A947-70E740481C1C}">
                <a14:useLocalDpi xmlns:a14="http://schemas.microsoft.com/office/drawing/2010/main" val="0"/>
              </a:ext>
            </a:extLst>
          </a:blip>
          <a:srcRect l="6250" t="42999" r="33751" b="24001"/>
          <a:stretch>
            <a:fillRect/>
          </a:stretch>
        </p:blipFill>
        <p:spPr bwMode="auto">
          <a:xfrm>
            <a:off x="0" y="1412875"/>
            <a:ext cx="5715000"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7" name="Picture 5" descr="linkstruc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4350" y="188913"/>
            <a:ext cx="3505200"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4287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20837"/>
                                        </p:tgtEl>
                                        <p:attrNameLst>
                                          <p:attrName>style.visibility</p:attrName>
                                        </p:attrNameLst>
                                      </p:cBhvr>
                                      <p:to>
                                        <p:strVal val="visible"/>
                                      </p:to>
                                    </p:set>
                                    <p:anim calcmode="lin" valueType="num">
                                      <p:cBhvr additive="base">
                                        <p:cTn id="7" dur="500" fill="hold"/>
                                        <p:tgtEl>
                                          <p:spTgt spid="120837"/>
                                        </p:tgtEl>
                                        <p:attrNameLst>
                                          <p:attrName>ppt_x</p:attrName>
                                        </p:attrNameLst>
                                      </p:cBhvr>
                                      <p:tavLst>
                                        <p:tav tm="0">
                                          <p:val>
                                            <p:strVal val="1+#ppt_w/2"/>
                                          </p:val>
                                        </p:tav>
                                        <p:tav tm="100000">
                                          <p:val>
                                            <p:strVal val="#ppt_x"/>
                                          </p:val>
                                        </p:tav>
                                      </p:tavLst>
                                    </p:anim>
                                    <p:anim calcmode="lin" valueType="num">
                                      <p:cBhvr additive="base">
                                        <p:cTn id="8" dur="500" fill="hold"/>
                                        <p:tgtEl>
                                          <p:spTgt spid="1208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zh-CN" sz="3200" dirty="0" smtClean="0">
                <a:solidFill>
                  <a:srgbClr val="002060"/>
                </a:solidFill>
                <a:latin typeface="黑体" pitchFamily="49" charset="-122"/>
                <a:ea typeface="黑体" pitchFamily="49" charset="-122"/>
              </a:rPr>
              <a:t>PageRank</a:t>
            </a:r>
            <a:r>
              <a:rPr lang="zh-CN" altLang="en-US" sz="3200" dirty="0" smtClean="0">
                <a:solidFill>
                  <a:srgbClr val="002060"/>
                </a:solidFill>
                <a:latin typeface="黑体" pitchFamily="49" charset="-122"/>
                <a:ea typeface="黑体" pitchFamily="49" charset="-122"/>
              </a:rPr>
              <a:t>结果的评价</a:t>
            </a:r>
          </a:p>
        </p:txBody>
      </p:sp>
      <p:sp>
        <p:nvSpPr>
          <p:cNvPr id="54275" name="Rectangle 3"/>
          <p:cNvSpPr>
            <a:spLocks noGrp="1" noChangeArrowheads="1"/>
          </p:cNvSpPr>
          <p:nvPr>
            <p:ph type="body" idx="1"/>
          </p:nvPr>
        </p:nvSpPr>
        <p:spPr>
          <a:xfrm>
            <a:off x="395288" y="3733800"/>
            <a:ext cx="8229600" cy="3124200"/>
          </a:xfrm>
        </p:spPr>
        <p:txBody>
          <a:bodyPr/>
          <a:lstStyle/>
          <a:p>
            <a:pPr>
              <a:buFont typeface="Times New Roman" pitchFamily="18" charset="0"/>
              <a:buNone/>
            </a:pPr>
            <a:r>
              <a:rPr lang="zh-CN" altLang="en-US" sz="2400" smtClean="0">
                <a:solidFill>
                  <a:srgbClr val="990099"/>
                </a:solidFill>
                <a:latin typeface="黑体" pitchFamily="49" charset="-122"/>
                <a:ea typeface="黑体" pitchFamily="49" charset="-122"/>
              </a:rPr>
              <a:t>      </a:t>
            </a:r>
            <a:r>
              <a:rPr lang="zh-CN" altLang="en-US" sz="2400" smtClean="0">
                <a:solidFill>
                  <a:schemeClr val="tx1"/>
                </a:solidFill>
                <a:latin typeface="黑体" pitchFamily="49" charset="-122"/>
                <a:ea typeface="黑体" pitchFamily="49" charset="-122"/>
              </a:rPr>
              <a:t>反过来，最后一名的 </a:t>
            </a:r>
            <a:r>
              <a:rPr lang="en-US" altLang="zh-CN" sz="2400" smtClean="0">
                <a:solidFill>
                  <a:schemeClr val="tx1"/>
                </a:solidFill>
                <a:latin typeface="黑体" pitchFamily="49" charset="-122"/>
                <a:ea typeface="黑体" pitchFamily="49" charset="-122"/>
              </a:rPr>
              <a:t>ID=6 </a:t>
            </a:r>
            <a:r>
              <a:rPr lang="zh-CN" altLang="en-US" sz="2400" smtClean="0">
                <a:solidFill>
                  <a:schemeClr val="tx1"/>
                </a:solidFill>
                <a:latin typeface="黑体" pitchFamily="49" charset="-122"/>
                <a:ea typeface="黑体" pitchFamily="49" charset="-122"/>
              </a:rPr>
              <a:t>页面只有 </a:t>
            </a:r>
            <a:r>
              <a:rPr lang="en-US" altLang="zh-CN" sz="2400" smtClean="0">
                <a:solidFill>
                  <a:schemeClr val="tx1"/>
                </a:solidFill>
                <a:latin typeface="黑体" pitchFamily="49" charset="-122"/>
                <a:ea typeface="黑体" pitchFamily="49" charset="-122"/>
              </a:rPr>
              <a:t>ID=1 </a:t>
            </a:r>
            <a:r>
              <a:rPr lang="zh-CN" altLang="en-US" sz="2400" smtClean="0">
                <a:solidFill>
                  <a:schemeClr val="tx1"/>
                </a:solidFill>
                <a:latin typeface="黑体" pitchFamily="49" charset="-122"/>
                <a:ea typeface="黑体" pitchFamily="49" charset="-122"/>
              </a:rPr>
              <a:t>的</a:t>
            </a:r>
            <a:r>
              <a:rPr lang="en-US" altLang="zh-CN" sz="2400" smtClean="0">
                <a:solidFill>
                  <a:schemeClr val="tx1"/>
                </a:solidFill>
                <a:latin typeface="黑体" pitchFamily="49" charset="-122"/>
                <a:ea typeface="黑体" pitchFamily="49" charset="-122"/>
              </a:rPr>
              <a:t>15</a:t>
            </a:r>
            <a:r>
              <a:rPr lang="zh-CN" altLang="en-US" sz="2400" smtClean="0">
                <a:solidFill>
                  <a:schemeClr val="tx1"/>
                </a:solidFill>
                <a:latin typeface="黑体" pitchFamily="49" charset="-122"/>
                <a:ea typeface="黑体" pitchFamily="49" charset="-122"/>
              </a:rPr>
              <a:t>％的微弱评价。</a:t>
            </a:r>
          </a:p>
          <a:p>
            <a:pPr>
              <a:buFont typeface="Times New Roman" pitchFamily="18" charset="0"/>
              <a:buNone/>
            </a:pPr>
            <a:r>
              <a:rPr lang="zh-CN" altLang="en-US" sz="2400" smtClean="0">
                <a:solidFill>
                  <a:schemeClr val="tx1"/>
                </a:solidFill>
                <a:latin typeface="黑体" pitchFamily="49" charset="-122"/>
                <a:ea typeface="黑体" pitchFamily="49" charset="-122"/>
              </a:rPr>
              <a:t>      总之，即使有</a:t>
            </a:r>
            <a:r>
              <a:rPr lang="zh-CN" altLang="en-US" sz="2400" smtClean="0">
                <a:solidFill>
                  <a:srgbClr val="990099"/>
                </a:solidFill>
                <a:latin typeface="黑体" pitchFamily="49" charset="-122"/>
                <a:ea typeface="黑体" pitchFamily="49" charset="-122"/>
              </a:rPr>
              <a:t>同样</a:t>
            </a:r>
            <a:r>
              <a:rPr lang="zh-CN" altLang="en-US" sz="2400" smtClean="0">
                <a:solidFill>
                  <a:schemeClr val="tx1"/>
                </a:solidFill>
                <a:latin typeface="黑体" pitchFamily="49" charset="-122"/>
                <a:ea typeface="黑体" pitchFamily="49" charset="-122"/>
              </a:rPr>
              <a:t>的</a:t>
            </a:r>
            <a:r>
              <a:rPr lang="zh-CN" altLang="en-US" sz="2400" b="1" smtClean="0">
                <a:solidFill>
                  <a:srgbClr val="990099"/>
                </a:solidFill>
                <a:latin typeface="黑体" pitchFamily="49" charset="-122"/>
                <a:ea typeface="黑体" pitchFamily="49" charset="-122"/>
              </a:rPr>
              <a:t>链入链接</a:t>
            </a:r>
            <a:r>
              <a:rPr lang="zh-CN" altLang="en-US" sz="2400" smtClean="0">
                <a:solidFill>
                  <a:srgbClr val="990099"/>
                </a:solidFill>
                <a:latin typeface="黑体" pitchFamily="49" charset="-122"/>
                <a:ea typeface="黑体" pitchFamily="49" charset="-122"/>
              </a:rPr>
              <a:t>的</a:t>
            </a:r>
            <a:r>
              <a:rPr lang="zh-CN" altLang="en-US" sz="2400" smtClean="0">
                <a:solidFill>
                  <a:schemeClr val="tx1"/>
                </a:solidFill>
                <a:latin typeface="黑体" pitchFamily="49" charset="-122"/>
                <a:ea typeface="黑体" pitchFamily="49" charset="-122"/>
              </a:rPr>
              <a:t>数目，</a:t>
            </a:r>
            <a:r>
              <a:rPr lang="zh-CN" altLang="en-US" sz="2400" smtClean="0">
                <a:solidFill>
                  <a:srgbClr val="990099"/>
                </a:solidFill>
                <a:latin typeface="黑体" pitchFamily="49" charset="-122"/>
                <a:ea typeface="黑体" pitchFamily="49" charset="-122"/>
              </a:rPr>
              <a:t>链接源页面评价的高低</a:t>
            </a:r>
            <a:r>
              <a:rPr lang="zh-CN" altLang="en-US" sz="2400" smtClean="0">
                <a:solidFill>
                  <a:schemeClr val="tx1"/>
                </a:solidFill>
                <a:latin typeface="黑体" pitchFamily="49" charset="-122"/>
                <a:ea typeface="黑体" pitchFamily="49" charset="-122"/>
              </a:rPr>
              <a:t>也影响 </a:t>
            </a:r>
            <a:r>
              <a:rPr lang="en-US" altLang="zh-CN" sz="2400" smtClean="0">
                <a:solidFill>
                  <a:schemeClr val="tx1"/>
                </a:solidFill>
                <a:latin typeface="黑体" pitchFamily="49" charset="-122"/>
                <a:ea typeface="黑体" pitchFamily="49" charset="-122"/>
              </a:rPr>
              <a:t>PageRank </a:t>
            </a:r>
            <a:r>
              <a:rPr lang="zh-CN" altLang="en-US" sz="2400" smtClean="0">
                <a:solidFill>
                  <a:schemeClr val="tx1"/>
                </a:solidFill>
                <a:latin typeface="黑体" pitchFamily="49" charset="-122"/>
                <a:ea typeface="黑体" pitchFamily="49" charset="-122"/>
              </a:rPr>
              <a:t>的高低。</a:t>
            </a:r>
          </a:p>
        </p:txBody>
      </p:sp>
      <p:pic>
        <p:nvPicPr>
          <p:cNvPr id="54276" name="Picture 4"/>
          <p:cNvPicPr>
            <a:picLocks noChangeAspect="1" noChangeArrowheads="1"/>
          </p:cNvPicPr>
          <p:nvPr/>
        </p:nvPicPr>
        <p:blipFill>
          <a:blip r:embed="rId2">
            <a:extLst>
              <a:ext uri="{28A0092B-C50C-407E-A947-70E740481C1C}">
                <a14:useLocalDpi xmlns:a14="http://schemas.microsoft.com/office/drawing/2010/main" val="0"/>
              </a:ext>
            </a:extLst>
          </a:blip>
          <a:srcRect l="6250" t="42999" r="33751" b="24001"/>
          <a:stretch>
            <a:fillRect/>
          </a:stretch>
        </p:blipFill>
        <p:spPr bwMode="auto">
          <a:xfrm>
            <a:off x="0" y="1628775"/>
            <a:ext cx="5715000"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1" name="Picture 5" descr="linkstruc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549275"/>
            <a:ext cx="3505200"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08165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21861"/>
                                        </p:tgtEl>
                                        <p:attrNameLst>
                                          <p:attrName>style.visibility</p:attrName>
                                        </p:attrNameLst>
                                      </p:cBhvr>
                                      <p:to>
                                        <p:strVal val="visible"/>
                                      </p:to>
                                    </p:set>
                                    <p:anim calcmode="lin" valueType="num">
                                      <p:cBhvr additive="base">
                                        <p:cTn id="7" dur="500" fill="hold"/>
                                        <p:tgtEl>
                                          <p:spTgt spid="121861"/>
                                        </p:tgtEl>
                                        <p:attrNameLst>
                                          <p:attrName>ppt_x</p:attrName>
                                        </p:attrNameLst>
                                      </p:cBhvr>
                                      <p:tavLst>
                                        <p:tav tm="0">
                                          <p:val>
                                            <p:strVal val="1+#ppt_w/2"/>
                                          </p:val>
                                        </p:tav>
                                        <p:tav tm="100000">
                                          <p:val>
                                            <p:strVal val="#ppt_x"/>
                                          </p:val>
                                        </p:tav>
                                      </p:tavLst>
                                    </p:anim>
                                    <p:anim calcmode="lin" valueType="num">
                                      <p:cBhvr additive="base">
                                        <p:cTn id="8" dur="500" fill="hold"/>
                                        <p:tgtEl>
                                          <p:spTgt spid="1218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55</a:t>
            </a:fld>
            <a:endParaRPr lang="en-US" altLang="zh-CN"/>
          </a:p>
        </p:txBody>
      </p:sp>
      <p:pic>
        <p:nvPicPr>
          <p:cNvPr id="316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425" y="1495425"/>
            <a:ext cx="8185150" cy="386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a:spLocks noGrp="1" noChangeArrowheads="1"/>
          </p:cNvSpPr>
          <p:nvPr>
            <p:ph type="title"/>
          </p:nvPr>
        </p:nvSpPr>
        <p:spPr>
          <a:xfrm>
            <a:off x="990600" y="122238"/>
            <a:ext cx="6705600" cy="563562"/>
          </a:xfrm>
        </p:spPr>
        <p:txBody>
          <a:bodyPr/>
          <a:lstStyle/>
          <a:p>
            <a:r>
              <a:rPr lang="en-US" altLang="zh-CN" sz="3200" dirty="0" smtClean="0">
                <a:solidFill>
                  <a:srgbClr val="002060"/>
                </a:solidFill>
                <a:latin typeface="黑体" pitchFamily="49" charset="-122"/>
                <a:ea typeface="黑体" pitchFamily="49" charset="-122"/>
              </a:rPr>
              <a:t>PageRank</a:t>
            </a:r>
            <a:r>
              <a:rPr lang="zh-CN" altLang="en-US" sz="3200" dirty="0" smtClean="0">
                <a:solidFill>
                  <a:srgbClr val="002060"/>
                </a:solidFill>
                <a:latin typeface="黑体" pitchFamily="49" charset="-122"/>
                <a:ea typeface="黑体" pitchFamily="49" charset="-122"/>
              </a:rPr>
              <a:t>例子</a:t>
            </a:r>
          </a:p>
        </p:txBody>
      </p:sp>
    </p:spTree>
    <p:extLst>
      <p:ext uri="{BB962C8B-B14F-4D97-AF65-F5344CB8AC3E}">
        <p14:creationId xmlns:p14="http://schemas.microsoft.com/office/powerpoint/2010/main" val="20133997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56</a:t>
            </a:fld>
            <a:endParaRPr lang="en-US" altLang="zh-CN"/>
          </a:p>
        </p:txBody>
      </p:sp>
      <p:pic>
        <p:nvPicPr>
          <p:cNvPr id="317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50" y="1177925"/>
            <a:ext cx="8140700" cy="450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2"/>
          <p:cNvSpPr>
            <a:spLocks noGrp="1" noChangeArrowheads="1"/>
          </p:cNvSpPr>
          <p:nvPr>
            <p:ph type="title"/>
          </p:nvPr>
        </p:nvSpPr>
        <p:spPr>
          <a:xfrm>
            <a:off x="990600" y="122238"/>
            <a:ext cx="6705600" cy="563562"/>
          </a:xfrm>
        </p:spPr>
        <p:txBody>
          <a:bodyPr/>
          <a:lstStyle/>
          <a:p>
            <a:r>
              <a:rPr lang="en-US" altLang="zh-CN" sz="3200" dirty="0" smtClean="0">
                <a:solidFill>
                  <a:srgbClr val="002060"/>
                </a:solidFill>
                <a:latin typeface="黑体" pitchFamily="49" charset="-122"/>
                <a:ea typeface="黑体" pitchFamily="49" charset="-122"/>
              </a:rPr>
              <a:t>PageRank</a:t>
            </a:r>
            <a:r>
              <a:rPr lang="zh-CN" altLang="en-US" sz="3200" dirty="0" smtClean="0">
                <a:solidFill>
                  <a:srgbClr val="002060"/>
                </a:solidFill>
                <a:latin typeface="黑体" pitchFamily="49" charset="-122"/>
                <a:ea typeface="黑体" pitchFamily="49" charset="-122"/>
              </a:rPr>
              <a:t>例子</a:t>
            </a:r>
          </a:p>
        </p:txBody>
      </p:sp>
    </p:spTree>
    <p:extLst>
      <p:ext uri="{BB962C8B-B14F-4D97-AF65-F5344CB8AC3E}">
        <p14:creationId xmlns:p14="http://schemas.microsoft.com/office/powerpoint/2010/main" val="24499252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57</a:t>
            </a:fld>
            <a:endParaRPr lang="en-US" altLang="zh-CN"/>
          </a:p>
        </p:txBody>
      </p:sp>
      <p:pic>
        <p:nvPicPr>
          <p:cNvPr id="318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0" y="1428750"/>
            <a:ext cx="7035800"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a:spLocks noGrp="1" noChangeArrowheads="1"/>
          </p:cNvSpPr>
          <p:nvPr>
            <p:ph type="title"/>
          </p:nvPr>
        </p:nvSpPr>
        <p:spPr/>
        <p:txBody>
          <a:bodyPr/>
          <a:lstStyle/>
          <a:p>
            <a:r>
              <a:rPr lang="en-US" altLang="zh-CN" sz="3200" dirty="0" smtClean="0">
                <a:solidFill>
                  <a:srgbClr val="002060"/>
                </a:solidFill>
                <a:latin typeface="黑体" pitchFamily="49" charset="-122"/>
                <a:ea typeface="黑体" pitchFamily="49" charset="-122"/>
              </a:rPr>
              <a:t>PageRank</a:t>
            </a:r>
            <a:r>
              <a:rPr lang="zh-CN" altLang="en-US" sz="3200" dirty="0" smtClean="0">
                <a:solidFill>
                  <a:srgbClr val="002060"/>
                </a:solidFill>
                <a:latin typeface="黑体" pitchFamily="49" charset="-122"/>
                <a:ea typeface="黑体" pitchFamily="49" charset="-122"/>
              </a:rPr>
              <a:t>例子</a:t>
            </a:r>
          </a:p>
        </p:txBody>
      </p:sp>
    </p:spTree>
    <p:extLst>
      <p:ext uri="{BB962C8B-B14F-4D97-AF65-F5344CB8AC3E}">
        <p14:creationId xmlns:p14="http://schemas.microsoft.com/office/powerpoint/2010/main" val="8105028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58</a:t>
            </a:fld>
            <a:endParaRPr lang="en-US" altLang="zh-CN"/>
          </a:p>
        </p:txBody>
      </p:sp>
      <p:pic>
        <p:nvPicPr>
          <p:cNvPr id="319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771900"/>
            <a:ext cx="7715250"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94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25159"/>
            <a:ext cx="5346700" cy="2808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2"/>
          <p:cNvSpPr>
            <a:spLocks noGrp="1" noChangeArrowheads="1"/>
          </p:cNvSpPr>
          <p:nvPr>
            <p:ph type="title"/>
          </p:nvPr>
        </p:nvSpPr>
        <p:spPr>
          <a:xfrm>
            <a:off x="990600" y="122238"/>
            <a:ext cx="6705600" cy="563562"/>
          </a:xfrm>
        </p:spPr>
        <p:txBody>
          <a:bodyPr/>
          <a:lstStyle/>
          <a:p>
            <a:r>
              <a:rPr lang="en-US" altLang="zh-CN" sz="3200" dirty="0" smtClean="0">
                <a:solidFill>
                  <a:srgbClr val="002060"/>
                </a:solidFill>
                <a:latin typeface="黑体" pitchFamily="49" charset="-122"/>
                <a:ea typeface="黑体" pitchFamily="49" charset="-122"/>
              </a:rPr>
              <a:t>PageRank</a:t>
            </a:r>
            <a:r>
              <a:rPr lang="zh-CN" altLang="en-US" sz="3200" dirty="0" smtClean="0">
                <a:solidFill>
                  <a:srgbClr val="002060"/>
                </a:solidFill>
                <a:latin typeface="黑体" pitchFamily="49" charset="-122"/>
                <a:ea typeface="黑体" pitchFamily="49" charset="-122"/>
              </a:rPr>
              <a:t>问题</a:t>
            </a:r>
          </a:p>
        </p:txBody>
      </p:sp>
    </p:spTree>
    <p:extLst>
      <p:ext uri="{BB962C8B-B14F-4D97-AF65-F5344CB8AC3E}">
        <p14:creationId xmlns:p14="http://schemas.microsoft.com/office/powerpoint/2010/main" val="9535100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28650" y="1447800"/>
            <a:ext cx="7886700" cy="4351338"/>
          </a:xfrm>
        </p:spPr>
        <p:txBody>
          <a:bodyPr/>
          <a:lstStyle/>
          <a:p>
            <a:r>
              <a:rPr lang="ja-JP" altLang="en-US">
                <a:latin typeface="DengXian" panose="02010600030101010101" pitchFamily="2" charset="-122"/>
                <a:ea typeface="DengXian" panose="02010600030101010101" pitchFamily="2" charset="-122"/>
              </a:rPr>
              <a:t>下图的有向图的转移矩阵</a:t>
            </a:r>
            <a:r>
              <a:rPr lang="en-GB" altLang="ja-JP" dirty="0">
                <a:latin typeface="DengXian" panose="02010600030101010101" pitchFamily="2" charset="-122"/>
                <a:ea typeface="DengXian" panose="02010600030101010101" pitchFamily="2" charset="-122"/>
              </a:rPr>
              <a:t>M</a:t>
            </a:r>
            <a:r>
              <a:rPr lang="ja-JP" altLang="en-US">
                <a:latin typeface="DengXian" panose="02010600030101010101" pitchFamily="2" charset="-122"/>
                <a:ea typeface="DengXian" panose="02010600030101010101" pitchFamily="2" charset="-122"/>
              </a:rPr>
              <a:t>是 </a:t>
            </a:r>
            <a:endParaRPr lang="en-US" dirty="0">
              <a:latin typeface="DengXian" panose="02010600030101010101" pitchFamily="2" charset="-122"/>
              <a:ea typeface="DengXian" panose="02010600030101010101" pitchFamily="2" charset="-122"/>
            </a:endParaRPr>
          </a:p>
        </p:txBody>
      </p:sp>
      <p:pic>
        <p:nvPicPr>
          <p:cNvPr id="3" name="Picture 2"/>
          <p:cNvPicPr>
            <a:picLocks noChangeAspect="1"/>
          </p:cNvPicPr>
          <p:nvPr/>
        </p:nvPicPr>
        <p:blipFill>
          <a:blip r:embed="rId2"/>
          <a:stretch>
            <a:fillRect/>
          </a:stretch>
        </p:blipFill>
        <p:spPr>
          <a:xfrm>
            <a:off x="1288597" y="2269331"/>
            <a:ext cx="2733675" cy="2463800"/>
          </a:xfrm>
          <a:prstGeom prst="rect">
            <a:avLst/>
          </a:prstGeom>
        </p:spPr>
      </p:pic>
      <p:pic>
        <p:nvPicPr>
          <p:cNvPr id="4" name="Picture 3"/>
          <p:cNvPicPr>
            <a:picLocks noChangeAspect="1"/>
          </p:cNvPicPr>
          <p:nvPr/>
        </p:nvPicPr>
        <p:blipFill>
          <a:blip r:embed="rId3"/>
          <a:stretch>
            <a:fillRect/>
          </a:stretch>
        </p:blipFill>
        <p:spPr>
          <a:xfrm>
            <a:off x="4816928" y="2603160"/>
            <a:ext cx="2400300" cy="1816100"/>
          </a:xfrm>
          <a:prstGeom prst="rect">
            <a:avLst/>
          </a:prstGeom>
        </p:spPr>
      </p:pic>
    </p:spTree>
    <p:extLst>
      <p:ext uri="{BB962C8B-B14F-4D97-AF65-F5344CB8AC3E}">
        <p14:creationId xmlns:p14="http://schemas.microsoft.com/office/powerpoint/2010/main" val="3363801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1"/>
          <p:cNvSpPr txBox="1">
            <a:spLocks noChangeArrowheads="1"/>
          </p:cNvSpPr>
          <p:nvPr/>
        </p:nvSpPr>
        <p:spPr bwMode="auto">
          <a:xfrm>
            <a:off x="609600" y="76200"/>
            <a:ext cx="5715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r>
              <a:rPr lang="en-US" altLang="zh-CN" sz="2800" i="1" dirty="0">
                <a:solidFill>
                  <a:srgbClr val="993366"/>
                </a:solidFill>
                <a:latin typeface="黑体" pitchFamily="49" charset="-122"/>
              </a:rPr>
              <a:t>Google</a:t>
            </a:r>
            <a:r>
              <a:rPr lang="zh-CN" altLang="zh-CN" sz="2800" i="1" dirty="0">
                <a:solidFill>
                  <a:srgbClr val="993366"/>
                </a:solidFill>
                <a:latin typeface="黑体" pitchFamily="49" charset="-122"/>
              </a:rPr>
              <a:t>的网页排序</a:t>
            </a:r>
          </a:p>
        </p:txBody>
      </p:sp>
      <p:sp>
        <p:nvSpPr>
          <p:cNvPr id="23555" name="Text Box 2"/>
          <p:cNvSpPr txBox="1">
            <a:spLocks noChangeArrowheads="1"/>
          </p:cNvSpPr>
          <p:nvPr/>
        </p:nvSpPr>
        <p:spPr bwMode="auto">
          <a:xfrm>
            <a:off x="395288" y="990600"/>
            <a:ext cx="8569325"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6550" indent="-33655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1pPr>
            <a:lvl2pPr marL="741363" indent="-27940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2pPr>
            <a:lvl3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3pPr>
            <a:lvl4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4pPr>
            <a:lvl5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9pPr>
          </a:lstStyle>
          <a:p>
            <a:pPr eaLnBrk="1" hangingPunct="1">
              <a:spcBef>
                <a:spcPts val="800"/>
              </a:spcBef>
              <a:buClr>
                <a:srgbClr val="00007D"/>
              </a:buClr>
              <a:buFont typeface="Wingdings" pitchFamily="2" charset="2"/>
              <a:buChar char=""/>
            </a:pPr>
            <a:r>
              <a:rPr lang="zh-CN" altLang="zh-CN" sz="2800" dirty="0">
                <a:solidFill>
                  <a:srgbClr val="000000"/>
                </a:solidFill>
                <a:latin typeface="黑体" pitchFamily="49" charset="-122"/>
              </a:rPr>
              <a:t>在</a:t>
            </a:r>
            <a:r>
              <a:rPr lang="en-US" altLang="zh-CN" sz="2800" dirty="0">
                <a:solidFill>
                  <a:srgbClr val="000000"/>
                </a:solidFill>
                <a:latin typeface="黑体" pitchFamily="49" charset="-122"/>
              </a:rPr>
              <a:t>Google</a:t>
            </a:r>
            <a:r>
              <a:rPr lang="zh-CN" altLang="zh-CN" sz="2800" dirty="0">
                <a:solidFill>
                  <a:srgbClr val="000000"/>
                </a:solidFill>
                <a:latin typeface="黑体" pitchFamily="49" charset="-122"/>
              </a:rPr>
              <a:t>中搜索“体育新闻”</a:t>
            </a:r>
          </a:p>
          <a:p>
            <a:pPr eaLnBrk="1" hangingPunct="1">
              <a:spcBef>
                <a:spcPts val="800"/>
              </a:spcBef>
              <a:buClrTx/>
              <a:buFontTx/>
              <a:buNone/>
            </a:pPr>
            <a:endParaRPr lang="en-US" altLang="zh-CN" sz="2800" dirty="0">
              <a:solidFill>
                <a:srgbClr val="000000"/>
              </a:solidFill>
              <a:ea typeface="宋体" pitchFamily="2" charset="-122"/>
            </a:endParaRPr>
          </a:p>
          <a:p>
            <a:pPr lvl="1" eaLnBrk="1" hangingPunct="1">
              <a:spcBef>
                <a:spcPts val="700"/>
              </a:spcBef>
              <a:buClrTx/>
              <a:buFontTx/>
              <a:buNone/>
            </a:pPr>
            <a:endParaRPr lang="en-US" altLang="zh-CN" sz="3200" dirty="0">
              <a:solidFill>
                <a:srgbClr val="000000"/>
              </a:solidFill>
              <a:ea typeface="宋体" pitchFamily="2" charset="-122"/>
            </a:endParaRPr>
          </a:p>
        </p:txBody>
      </p:sp>
      <p:pic>
        <p:nvPicPr>
          <p:cNvPr id="2355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676400"/>
            <a:ext cx="6789081"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09740913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28650" y="1143000"/>
            <a:ext cx="7886700" cy="4351338"/>
          </a:xfrm>
        </p:spPr>
        <p:txBody>
          <a:bodyPr/>
          <a:lstStyle/>
          <a:p>
            <a:r>
              <a:rPr lang="ja-JP" altLang="en-US" dirty="0">
                <a:latin typeface="DengXian" panose="02010600030101010101" pitchFamily="2" charset="-122"/>
                <a:ea typeface="DengXian" panose="02010600030101010101" pitchFamily="2" charset="-122"/>
              </a:rPr>
              <a:t>这时</a:t>
            </a:r>
            <a:r>
              <a:rPr lang="en-US" dirty="0">
                <a:latin typeface="DengXian" panose="02010600030101010101" pitchFamily="2" charset="-122"/>
                <a:ea typeface="DengXian" panose="02010600030101010101" pitchFamily="2" charset="-122"/>
              </a:rPr>
              <a:t>M</a:t>
            </a:r>
            <a:r>
              <a:rPr lang="ja-JP" altLang="en-US" dirty="0">
                <a:latin typeface="DengXian" panose="02010600030101010101" pitchFamily="2" charset="-122"/>
                <a:ea typeface="DengXian" panose="02010600030101010101" pitchFamily="2" charset="-122"/>
              </a:rPr>
              <a:t>不是一个随机矩阵，因为随机矩阵要求每一列的元素之和是</a:t>
            </a:r>
            <a:r>
              <a:rPr lang="en-US" altLang="ja-JP" dirty="0">
                <a:latin typeface="DengXian" panose="02010600030101010101" pitchFamily="2" charset="-122"/>
                <a:ea typeface="DengXian" panose="02010600030101010101" pitchFamily="2" charset="-122"/>
              </a:rPr>
              <a:t>1</a:t>
            </a:r>
            <a:r>
              <a:rPr lang="ja-JP" altLang="en-US" dirty="0">
                <a:latin typeface="DengXian" panose="02010600030101010101" pitchFamily="2" charset="-122"/>
                <a:ea typeface="DengXian" panose="02010600030101010101" pitchFamily="2" charset="-122"/>
              </a:rPr>
              <a:t>，这里第</a:t>
            </a:r>
            <a:r>
              <a:rPr lang="en-US" altLang="ja-JP" dirty="0">
                <a:latin typeface="DengXian" panose="02010600030101010101" pitchFamily="2" charset="-122"/>
                <a:ea typeface="DengXian" panose="02010600030101010101" pitchFamily="2" charset="-122"/>
              </a:rPr>
              <a:t>3</a:t>
            </a:r>
            <a:r>
              <a:rPr lang="ja-JP" altLang="en-US" dirty="0">
                <a:latin typeface="DengXian" panose="02010600030101010101" pitchFamily="2" charset="-122"/>
                <a:ea typeface="DengXian" panose="02010600030101010101" pitchFamily="2" charset="-122"/>
              </a:rPr>
              <a:t>列的和是</a:t>
            </a:r>
            <a:r>
              <a:rPr lang="en-US" altLang="ja-JP" dirty="0">
                <a:latin typeface="DengXian" panose="02010600030101010101" pitchFamily="2" charset="-122"/>
                <a:ea typeface="DengXian" panose="02010600030101010101" pitchFamily="2" charset="-122"/>
              </a:rPr>
              <a:t>0</a:t>
            </a:r>
            <a:r>
              <a:rPr lang="ja-JP" altLang="en-US" dirty="0">
                <a:latin typeface="DengXian" panose="02010600030101010101" pitchFamily="2" charset="-122"/>
                <a:ea typeface="DengXian" panose="02010600030101010101" pitchFamily="2" charset="-122"/>
              </a:rPr>
              <a:t>，不是</a:t>
            </a:r>
            <a:r>
              <a:rPr lang="en-US" altLang="ja-JP" dirty="0">
                <a:latin typeface="DengXian" panose="02010600030101010101" pitchFamily="2" charset="-122"/>
                <a:ea typeface="DengXian" panose="02010600030101010101" pitchFamily="2" charset="-122"/>
              </a:rPr>
              <a:t>1</a:t>
            </a:r>
          </a:p>
          <a:p>
            <a:r>
              <a:rPr lang="ja-JP" altLang="en-US" dirty="0">
                <a:latin typeface="DengXian" panose="02010600030101010101" pitchFamily="2" charset="-122"/>
                <a:ea typeface="DengXian" panose="02010600030101010101" pitchFamily="2" charset="-122"/>
              </a:rPr>
              <a:t>如果仍然计算在各个时刻的各个结点的概率分布，就会得到如下结果</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可以看到，随着时间推移，访问各个结点的概率皆变为</a:t>
            </a:r>
            <a:r>
              <a:rPr lang="en-US" altLang="ja-JP" dirty="0">
                <a:latin typeface="DengXian" panose="02010600030101010101" pitchFamily="2" charset="-122"/>
                <a:ea typeface="DengXian" panose="02010600030101010101" pitchFamily="2" charset="-122"/>
              </a:rPr>
              <a:t>0</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2"/>
          <a:stretch>
            <a:fillRect/>
          </a:stretch>
        </p:blipFill>
        <p:spPr>
          <a:xfrm>
            <a:off x="1524000" y="3505200"/>
            <a:ext cx="6248400" cy="1955800"/>
          </a:xfrm>
          <a:prstGeom prst="rect">
            <a:avLst/>
          </a:prstGeom>
        </p:spPr>
      </p:pic>
    </p:spTree>
    <p:extLst>
      <p:ext uri="{BB962C8B-B14F-4D97-AF65-F5344CB8AC3E}">
        <p14:creationId xmlns:p14="http://schemas.microsoft.com/office/powerpoint/2010/main" val="19617909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61</a:t>
            </a:fld>
            <a:endParaRPr lang="en-US" altLang="zh-CN"/>
          </a:p>
        </p:txBody>
      </p:sp>
      <p:pic>
        <p:nvPicPr>
          <p:cNvPr id="320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842" y="1447800"/>
            <a:ext cx="8226145"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2"/>
          <p:cNvSpPr>
            <a:spLocks noGrp="1" noChangeArrowheads="1"/>
          </p:cNvSpPr>
          <p:nvPr>
            <p:ph type="title"/>
          </p:nvPr>
        </p:nvSpPr>
        <p:spPr>
          <a:xfrm>
            <a:off x="990600" y="122238"/>
            <a:ext cx="6705600" cy="563562"/>
          </a:xfrm>
        </p:spPr>
        <p:txBody>
          <a:bodyPr/>
          <a:lstStyle/>
          <a:p>
            <a:r>
              <a:rPr lang="en-US" altLang="zh-CN" sz="3200" dirty="0" smtClean="0">
                <a:solidFill>
                  <a:srgbClr val="002060"/>
                </a:solidFill>
                <a:latin typeface="黑体" pitchFamily="49" charset="-122"/>
                <a:ea typeface="黑体" pitchFamily="49" charset="-122"/>
              </a:rPr>
              <a:t>PageRank</a:t>
            </a:r>
            <a:r>
              <a:rPr lang="zh-CN" altLang="en-US" sz="3200" dirty="0" smtClean="0">
                <a:solidFill>
                  <a:srgbClr val="002060"/>
                </a:solidFill>
                <a:latin typeface="黑体" pitchFamily="49" charset="-122"/>
                <a:ea typeface="黑体" pitchFamily="49" charset="-122"/>
              </a:rPr>
              <a:t>问题</a:t>
            </a:r>
          </a:p>
        </p:txBody>
      </p:sp>
    </p:spTree>
    <p:extLst>
      <p:ext uri="{BB962C8B-B14F-4D97-AF65-F5344CB8AC3E}">
        <p14:creationId xmlns:p14="http://schemas.microsoft.com/office/powerpoint/2010/main" val="4058254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28650" y="1524000"/>
            <a:ext cx="7886700" cy="4351338"/>
          </a:xfrm>
        </p:spPr>
        <p:txBody>
          <a:bodyPr/>
          <a:lstStyle/>
          <a:p>
            <a:r>
              <a:rPr lang="ja-JP" altLang="en-US">
                <a:latin typeface="DengXian" panose="02010600030101010101" pitchFamily="2" charset="-122"/>
                <a:ea typeface="DengXian" panose="02010600030101010101" pitchFamily="2" charset="-122"/>
              </a:rPr>
              <a:t>图中所示的有向图，取</a:t>
            </a:r>
            <a:r>
              <a:rPr lang="en-US" dirty="0">
                <a:latin typeface="DengXian" panose="02010600030101010101" pitchFamily="2" charset="-122"/>
                <a:ea typeface="DengXian" panose="02010600030101010101" pitchFamily="2" charset="-122"/>
              </a:rPr>
              <a:t>d = 0.8，</a:t>
            </a:r>
            <a:r>
              <a:rPr lang="ja-JP" altLang="en-US">
                <a:latin typeface="DengXian" panose="02010600030101010101" pitchFamily="2" charset="-122"/>
                <a:ea typeface="DengXian" panose="02010600030101010101" pitchFamily="2" charset="-122"/>
              </a:rPr>
              <a:t>求图的</a:t>
            </a:r>
            <a:r>
              <a:rPr lang="en-US" dirty="0">
                <a:latin typeface="DengXian" panose="02010600030101010101" pitchFamily="2" charset="-122"/>
                <a:ea typeface="DengXian" panose="02010600030101010101" pitchFamily="2" charset="-122"/>
              </a:rPr>
              <a:t>PageRank</a:t>
            </a:r>
          </a:p>
        </p:txBody>
      </p:sp>
      <p:pic>
        <p:nvPicPr>
          <p:cNvPr id="6" name="Picture 5"/>
          <p:cNvPicPr>
            <a:picLocks noChangeAspect="1"/>
          </p:cNvPicPr>
          <p:nvPr/>
        </p:nvPicPr>
        <p:blipFill>
          <a:blip r:embed="rId2"/>
          <a:stretch>
            <a:fillRect/>
          </a:stretch>
        </p:blipFill>
        <p:spPr>
          <a:xfrm>
            <a:off x="3295650" y="2411016"/>
            <a:ext cx="2552700" cy="2692400"/>
          </a:xfrm>
          <a:prstGeom prst="rect">
            <a:avLst/>
          </a:prstGeom>
        </p:spPr>
      </p:pic>
    </p:spTree>
    <p:extLst>
      <p:ext uri="{BB962C8B-B14F-4D97-AF65-F5344CB8AC3E}">
        <p14:creationId xmlns:p14="http://schemas.microsoft.com/office/powerpoint/2010/main" val="16806486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28650" y="1143000"/>
            <a:ext cx="7886700" cy="4351338"/>
          </a:xfrm>
        </p:spPr>
        <p:txBody>
          <a:bodyPr/>
          <a:lstStyle/>
          <a:p>
            <a:r>
              <a:rPr lang="ja-JP" altLang="en-US" dirty="0">
                <a:latin typeface="DengXian" panose="02010600030101010101" pitchFamily="2" charset="-122"/>
                <a:ea typeface="DengXian" panose="02010600030101010101" pitchFamily="2" charset="-122"/>
              </a:rPr>
              <a:t>可得转移矩阵为</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按照式</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21.15</a:t>
            </a:r>
            <a:r>
              <a:rPr lang="zh-CN" altLang="en-US"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计算</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3" name="Picture 2"/>
          <p:cNvPicPr>
            <a:picLocks noChangeAspect="1"/>
          </p:cNvPicPr>
          <p:nvPr/>
        </p:nvPicPr>
        <p:blipFill>
          <a:blip r:embed="rId2"/>
          <a:stretch>
            <a:fillRect/>
          </a:stretch>
        </p:blipFill>
        <p:spPr>
          <a:xfrm>
            <a:off x="756557" y="2140545"/>
            <a:ext cx="2333625" cy="2159000"/>
          </a:xfrm>
          <a:prstGeom prst="rect">
            <a:avLst/>
          </a:prstGeom>
        </p:spPr>
      </p:pic>
      <p:pic>
        <p:nvPicPr>
          <p:cNvPr id="7" name="Picture 6"/>
          <p:cNvPicPr>
            <a:picLocks noChangeAspect="1"/>
          </p:cNvPicPr>
          <p:nvPr/>
        </p:nvPicPr>
        <p:blipFill>
          <a:blip r:embed="rId3"/>
          <a:stretch>
            <a:fillRect/>
          </a:stretch>
        </p:blipFill>
        <p:spPr>
          <a:xfrm>
            <a:off x="3276600" y="2009916"/>
            <a:ext cx="5410200" cy="3987800"/>
          </a:xfrm>
          <a:prstGeom prst="rect">
            <a:avLst/>
          </a:prstGeom>
        </p:spPr>
      </p:pic>
    </p:spTree>
    <p:extLst>
      <p:ext uri="{BB962C8B-B14F-4D97-AF65-F5344CB8AC3E}">
        <p14:creationId xmlns:p14="http://schemas.microsoft.com/office/powerpoint/2010/main" val="37208100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28650" y="1371600"/>
            <a:ext cx="7886700" cy="4351338"/>
          </a:xfrm>
        </p:spPr>
        <p:txBody>
          <a:bodyPr/>
          <a:lstStyle/>
          <a:p>
            <a:r>
              <a:rPr lang="ja-JP" altLang="en-US" dirty="0">
                <a:latin typeface="DengXian" panose="02010600030101010101" pitchFamily="2" charset="-122"/>
                <a:ea typeface="DengXian" panose="02010600030101010101" pitchFamily="2" charset="-122"/>
              </a:rPr>
              <a:t>迭代公式为</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smtClean="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令初始向量</a:t>
            </a:r>
            <a:endParaRPr lang="en-US" dirty="0">
              <a:latin typeface="DengXian" panose="02010600030101010101" pitchFamily="2" charset="-122"/>
              <a:ea typeface="DengXian" panose="02010600030101010101" pitchFamily="2" charset="-122"/>
            </a:endParaRPr>
          </a:p>
        </p:txBody>
      </p:sp>
      <p:pic>
        <p:nvPicPr>
          <p:cNvPr id="3" name="Picture 2"/>
          <p:cNvPicPr>
            <a:picLocks noChangeAspect="1"/>
          </p:cNvPicPr>
          <p:nvPr/>
        </p:nvPicPr>
        <p:blipFill>
          <a:blip r:embed="rId2"/>
          <a:stretch>
            <a:fillRect/>
          </a:stretch>
        </p:blipFill>
        <p:spPr>
          <a:xfrm>
            <a:off x="2590800" y="1981200"/>
            <a:ext cx="4343400" cy="1905000"/>
          </a:xfrm>
          <a:prstGeom prst="rect">
            <a:avLst/>
          </a:prstGeom>
        </p:spPr>
      </p:pic>
      <p:pic>
        <p:nvPicPr>
          <p:cNvPr id="4" name="Picture 3"/>
          <p:cNvPicPr>
            <a:picLocks noChangeAspect="1"/>
          </p:cNvPicPr>
          <p:nvPr/>
        </p:nvPicPr>
        <p:blipFill>
          <a:blip r:embed="rId3"/>
          <a:stretch>
            <a:fillRect/>
          </a:stretch>
        </p:blipFill>
        <p:spPr>
          <a:xfrm>
            <a:off x="3197386" y="4114800"/>
            <a:ext cx="1565114" cy="2032000"/>
          </a:xfrm>
          <a:prstGeom prst="rect">
            <a:avLst/>
          </a:prstGeom>
        </p:spPr>
      </p:pic>
    </p:spTree>
    <p:extLst>
      <p:ext uri="{BB962C8B-B14F-4D97-AF65-F5344CB8AC3E}">
        <p14:creationId xmlns:p14="http://schemas.microsoft.com/office/powerpoint/2010/main" val="18936129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09600" y="1168377"/>
            <a:ext cx="7886700" cy="4351338"/>
          </a:xfrm>
        </p:spPr>
        <p:txBody>
          <a:bodyPr/>
          <a:lstStyle/>
          <a:p>
            <a:r>
              <a:rPr lang="ja-JP" altLang="en-US" dirty="0">
                <a:latin typeface="DengXian" panose="02010600030101010101" pitchFamily="2" charset="-122"/>
                <a:ea typeface="DengXian" panose="02010600030101010101" pitchFamily="2" charset="-122"/>
              </a:rPr>
              <a:t>进行迭代</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smtClean="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en-US" altLang="zh-CN" dirty="0">
                <a:latin typeface="DengXian" panose="02010600030101010101" pitchFamily="2" charset="-122"/>
                <a:ea typeface="DengXian" panose="02010600030101010101" pitchFamily="2" charset="-122"/>
              </a:rPr>
              <a:t>……</a:t>
            </a:r>
            <a:endParaRPr lang="en-US" dirty="0">
              <a:latin typeface="DengXian" panose="02010600030101010101" pitchFamily="2" charset="-122"/>
              <a:ea typeface="DengXian" panose="02010600030101010101" pitchFamily="2" charset="-122"/>
            </a:endParaRPr>
          </a:p>
        </p:txBody>
      </p:sp>
      <p:grpSp>
        <p:nvGrpSpPr>
          <p:cNvPr id="7" name="Group 6"/>
          <p:cNvGrpSpPr/>
          <p:nvPr/>
        </p:nvGrpSpPr>
        <p:grpSpPr>
          <a:xfrm>
            <a:off x="1524000" y="1820991"/>
            <a:ext cx="6661472" cy="4051300"/>
            <a:chOff x="3175000" y="2283619"/>
            <a:chExt cx="7899400" cy="4051300"/>
          </a:xfrm>
        </p:grpSpPr>
        <p:pic>
          <p:nvPicPr>
            <p:cNvPr id="3" name="Picture 2"/>
            <p:cNvPicPr>
              <a:picLocks noChangeAspect="1"/>
            </p:cNvPicPr>
            <p:nvPr/>
          </p:nvPicPr>
          <p:blipFill>
            <a:blip r:embed="rId2"/>
            <a:stretch>
              <a:fillRect/>
            </a:stretch>
          </p:blipFill>
          <p:spPr>
            <a:xfrm>
              <a:off x="3175000" y="2283619"/>
              <a:ext cx="7899400" cy="4051300"/>
            </a:xfrm>
            <a:prstGeom prst="rect">
              <a:avLst/>
            </a:prstGeom>
          </p:spPr>
        </p:pic>
        <p:pic>
          <p:nvPicPr>
            <p:cNvPr id="4" name="Picture 3"/>
            <p:cNvPicPr>
              <a:picLocks noChangeAspect="1"/>
            </p:cNvPicPr>
            <p:nvPr/>
          </p:nvPicPr>
          <p:blipFill>
            <a:blip r:embed="rId3"/>
            <a:stretch>
              <a:fillRect/>
            </a:stretch>
          </p:blipFill>
          <p:spPr>
            <a:xfrm>
              <a:off x="9772435" y="5602191"/>
              <a:ext cx="801435" cy="224867"/>
            </a:xfrm>
            <a:prstGeom prst="rect">
              <a:avLst/>
            </a:prstGeom>
          </p:spPr>
        </p:pic>
        <p:pic>
          <p:nvPicPr>
            <p:cNvPr id="6" name="Picture 5"/>
            <p:cNvPicPr>
              <a:picLocks noChangeAspect="1"/>
            </p:cNvPicPr>
            <p:nvPr/>
          </p:nvPicPr>
          <p:blipFill>
            <a:blip r:embed="rId3"/>
            <a:stretch>
              <a:fillRect/>
            </a:stretch>
          </p:blipFill>
          <p:spPr>
            <a:xfrm>
              <a:off x="9902423" y="6005604"/>
              <a:ext cx="801435" cy="153150"/>
            </a:xfrm>
            <a:prstGeom prst="rect">
              <a:avLst/>
            </a:prstGeom>
          </p:spPr>
        </p:pic>
      </p:grpSp>
    </p:spTree>
    <p:extLst>
      <p:ext uri="{BB962C8B-B14F-4D97-AF65-F5344CB8AC3E}">
        <p14:creationId xmlns:p14="http://schemas.microsoft.com/office/powerpoint/2010/main" val="27346211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DengXian" panose="02010600030101010101" pitchFamily="2" charset="-122"/>
                <a:ea typeface="DengXian" panose="02010600030101010101" pitchFamily="2" charset="-122"/>
              </a:rPr>
              <a:t>例</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28650" y="1447800"/>
            <a:ext cx="7886700" cy="4351338"/>
          </a:xfrm>
        </p:spPr>
        <p:txBody>
          <a:bodyPr>
            <a:normAutofit/>
          </a:bodyPr>
          <a:lstStyle/>
          <a:p>
            <a:r>
              <a:rPr lang="ja-JP" altLang="en-US" dirty="0">
                <a:latin typeface="DengXian" panose="02010600030101010101" pitchFamily="2" charset="-122"/>
                <a:ea typeface="DengXian" panose="02010600030101010101" pitchFamily="2" charset="-122"/>
              </a:rPr>
              <a:t>最后得到</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计算结果表明，结点</a:t>
            </a:r>
            <a:r>
              <a:rPr lang="en-GB" altLang="ja-JP" dirty="0">
                <a:latin typeface="DengXian" panose="02010600030101010101" pitchFamily="2" charset="-122"/>
                <a:ea typeface="DengXian" panose="02010600030101010101" pitchFamily="2" charset="-122"/>
              </a:rPr>
              <a:t>C</a:t>
            </a:r>
            <a:r>
              <a:rPr lang="ja-JP" altLang="en-US" dirty="0">
                <a:latin typeface="DengXian" panose="02010600030101010101" pitchFamily="2" charset="-122"/>
                <a:ea typeface="DengXian" panose="02010600030101010101" pitchFamily="2" charset="-122"/>
              </a:rPr>
              <a:t>的</a:t>
            </a:r>
            <a:r>
              <a:rPr lang="en-GB" altLang="ja-JP" dirty="0">
                <a:latin typeface="DengXian" panose="02010600030101010101" pitchFamily="2" charset="-122"/>
                <a:ea typeface="DengXian" panose="02010600030101010101" pitchFamily="2" charset="-122"/>
              </a:rPr>
              <a:t>PageRank</a:t>
            </a:r>
            <a:r>
              <a:rPr lang="ja-JP" altLang="en-US" dirty="0">
                <a:latin typeface="DengXian" panose="02010600030101010101" pitchFamily="2" charset="-122"/>
                <a:ea typeface="DengXian" panose="02010600030101010101" pitchFamily="2" charset="-122"/>
              </a:rPr>
              <a:t>值超过一半，其他结点也有相应的 </a:t>
            </a:r>
            <a:r>
              <a:rPr lang="en-GB" altLang="ja-JP" dirty="0">
                <a:latin typeface="DengXian" panose="02010600030101010101" pitchFamily="2" charset="-122"/>
                <a:ea typeface="DengXian" panose="02010600030101010101" pitchFamily="2" charset="-122"/>
              </a:rPr>
              <a:t>PageRank</a:t>
            </a:r>
            <a:r>
              <a:rPr lang="ja-JP" altLang="en-US" dirty="0">
                <a:latin typeface="DengXian" panose="02010600030101010101" pitchFamily="2" charset="-122"/>
                <a:ea typeface="DengXian" panose="02010600030101010101" pitchFamily="2" charset="-122"/>
              </a:rPr>
              <a:t>值。</a:t>
            </a:r>
            <a:endParaRPr lang="en-US"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2"/>
          <a:stretch>
            <a:fillRect/>
          </a:stretch>
        </p:blipFill>
        <p:spPr>
          <a:xfrm>
            <a:off x="990600" y="1998645"/>
            <a:ext cx="7086600" cy="2209800"/>
          </a:xfrm>
          <a:prstGeom prst="rect">
            <a:avLst/>
          </a:prstGeom>
        </p:spPr>
      </p:pic>
    </p:spTree>
    <p:extLst>
      <p:ext uri="{BB962C8B-B14F-4D97-AF65-F5344CB8AC3E}">
        <p14:creationId xmlns:p14="http://schemas.microsoft.com/office/powerpoint/2010/main" val="566910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67</a:t>
            </a:fld>
            <a:endParaRPr lang="en-US" altLang="zh-CN"/>
          </a:p>
        </p:txBody>
      </p:sp>
      <p:sp>
        <p:nvSpPr>
          <p:cNvPr id="5" name="Rectangle 2"/>
          <p:cNvSpPr>
            <a:spLocks noGrp="1" noChangeArrowheads="1"/>
          </p:cNvSpPr>
          <p:nvPr>
            <p:ph type="title"/>
          </p:nvPr>
        </p:nvSpPr>
        <p:spPr>
          <a:xfrm>
            <a:off x="990600" y="122238"/>
            <a:ext cx="6705600" cy="563562"/>
          </a:xfrm>
        </p:spPr>
        <p:txBody>
          <a:bodyPr/>
          <a:lstStyle/>
          <a:p>
            <a:r>
              <a:rPr lang="en-US" altLang="zh-CN" sz="3200" dirty="0" smtClean="0">
                <a:solidFill>
                  <a:srgbClr val="002060"/>
                </a:solidFill>
                <a:latin typeface="黑体" pitchFamily="49" charset="-122"/>
                <a:ea typeface="黑体" pitchFamily="49" charset="-122"/>
              </a:rPr>
              <a:t>PageRank</a:t>
            </a:r>
            <a:r>
              <a:rPr lang="zh-CN" altLang="en-US" sz="3200" dirty="0" smtClean="0">
                <a:solidFill>
                  <a:srgbClr val="002060"/>
                </a:solidFill>
                <a:latin typeface="黑体" pitchFamily="49" charset="-122"/>
                <a:ea typeface="黑体" pitchFamily="49" charset="-122"/>
              </a:rPr>
              <a:t>问题</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19200"/>
            <a:ext cx="7235832" cy="3830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49328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pPr>
              <a:defRPr/>
            </a:pPr>
            <a:fld id="{2C283D06-78AB-4F3F-B355-C3EF02C6DDC4}" type="slidenum">
              <a:rPr lang="en-US" altLang="zh-CN" smtClean="0"/>
              <a:pPr>
                <a:defRPr/>
              </a:pPr>
              <a:t>68</a:t>
            </a:fld>
            <a:endParaRPr lang="en-US" altLang="zh-CN"/>
          </a:p>
        </p:txBody>
      </p:sp>
      <p:pic>
        <p:nvPicPr>
          <p:cNvPr id="321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98" y="1905000"/>
            <a:ext cx="7740650" cy="386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txBox="1">
            <a:spLocks noChangeArrowheads="1"/>
          </p:cNvSpPr>
          <p:nvPr/>
        </p:nvSpPr>
        <p:spPr>
          <a:xfrm>
            <a:off x="990600" y="122238"/>
            <a:ext cx="6705600" cy="563562"/>
          </a:xfrm>
          <a:prstGeom prst="rect">
            <a:avLst/>
          </a:prstGeom>
        </p:spPr>
        <p:txBody>
          <a:bodyPr/>
          <a:lstStyle>
            <a:lvl1pPr algn="l" rtl="0" eaLnBrk="0" fontAlgn="base" hangingPunct="0">
              <a:spcBef>
                <a:spcPct val="0"/>
              </a:spcBef>
              <a:spcAft>
                <a:spcPct val="0"/>
              </a:spcAft>
              <a:defRPr sz="2800" b="1" i="1">
                <a:solidFill>
                  <a:schemeClr val="tx1"/>
                </a:solidFill>
                <a:latin typeface="+mj-lt"/>
                <a:ea typeface="+mj-ea"/>
                <a:cs typeface="+mj-cs"/>
              </a:defRPr>
            </a:lvl1pPr>
            <a:lvl2pPr algn="l" rtl="0" eaLnBrk="0" fontAlgn="base" hangingPunct="0">
              <a:spcBef>
                <a:spcPct val="0"/>
              </a:spcBef>
              <a:spcAft>
                <a:spcPct val="0"/>
              </a:spcAft>
              <a:defRPr sz="2800" b="1" i="1">
                <a:solidFill>
                  <a:schemeClr val="tx1"/>
                </a:solidFill>
                <a:latin typeface="Verdana" pitchFamily="34" charset="0"/>
              </a:defRPr>
            </a:lvl2pPr>
            <a:lvl3pPr algn="l" rtl="0" eaLnBrk="0" fontAlgn="base" hangingPunct="0">
              <a:spcBef>
                <a:spcPct val="0"/>
              </a:spcBef>
              <a:spcAft>
                <a:spcPct val="0"/>
              </a:spcAft>
              <a:defRPr sz="2800" b="1" i="1">
                <a:solidFill>
                  <a:schemeClr val="tx1"/>
                </a:solidFill>
                <a:latin typeface="Verdana" pitchFamily="34" charset="0"/>
              </a:defRPr>
            </a:lvl3pPr>
            <a:lvl4pPr algn="l" rtl="0" eaLnBrk="0" fontAlgn="base" hangingPunct="0">
              <a:spcBef>
                <a:spcPct val="0"/>
              </a:spcBef>
              <a:spcAft>
                <a:spcPct val="0"/>
              </a:spcAft>
              <a:defRPr sz="2800" b="1" i="1">
                <a:solidFill>
                  <a:schemeClr val="tx1"/>
                </a:solidFill>
                <a:latin typeface="Verdana" pitchFamily="34" charset="0"/>
              </a:defRPr>
            </a:lvl4pPr>
            <a:lvl5pPr algn="l" rtl="0" eaLnBrk="0" fontAlgn="base" hangingPunct="0">
              <a:spcBef>
                <a:spcPct val="0"/>
              </a:spcBef>
              <a:spcAft>
                <a:spcPct val="0"/>
              </a:spcAft>
              <a:defRPr sz="2800" b="1" i="1">
                <a:solidFill>
                  <a:schemeClr val="tx1"/>
                </a:solidFill>
                <a:latin typeface="Verdana" pitchFamily="34" charset="0"/>
              </a:defRPr>
            </a:lvl5pPr>
            <a:lvl6pPr marL="457200" algn="l" rtl="0" fontAlgn="base">
              <a:spcBef>
                <a:spcPct val="0"/>
              </a:spcBef>
              <a:spcAft>
                <a:spcPct val="0"/>
              </a:spcAft>
              <a:defRPr sz="2800" b="1" i="1">
                <a:solidFill>
                  <a:schemeClr val="tx1"/>
                </a:solidFill>
                <a:latin typeface="Verdana" pitchFamily="34" charset="0"/>
              </a:defRPr>
            </a:lvl6pPr>
            <a:lvl7pPr marL="914400" algn="l" rtl="0" fontAlgn="base">
              <a:spcBef>
                <a:spcPct val="0"/>
              </a:spcBef>
              <a:spcAft>
                <a:spcPct val="0"/>
              </a:spcAft>
              <a:defRPr sz="2800" b="1" i="1">
                <a:solidFill>
                  <a:schemeClr val="tx1"/>
                </a:solidFill>
                <a:latin typeface="Verdana" pitchFamily="34" charset="0"/>
              </a:defRPr>
            </a:lvl7pPr>
            <a:lvl8pPr marL="1371600" algn="l" rtl="0" fontAlgn="base">
              <a:spcBef>
                <a:spcPct val="0"/>
              </a:spcBef>
              <a:spcAft>
                <a:spcPct val="0"/>
              </a:spcAft>
              <a:defRPr sz="2800" b="1" i="1">
                <a:solidFill>
                  <a:schemeClr val="tx1"/>
                </a:solidFill>
                <a:latin typeface="Verdana" pitchFamily="34" charset="0"/>
              </a:defRPr>
            </a:lvl8pPr>
            <a:lvl9pPr marL="1828800" algn="l" rtl="0" fontAlgn="base">
              <a:spcBef>
                <a:spcPct val="0"/>
              </a:spcBef>
              <a:spcAft>
                <a:spcPct val="0"/>
              </a:spcAft>
              <a:defRPr sz="2800" b="1" i="1">
                <a:solidFill>
                  <a:schemeClr val="tx1"/>
                </a:solidFill>
                <a:latin typeface="Verdana" pitchFamily="34" charset="0"/>
              </a:defRPr>
            </a:lvl9pPr>
          </a:lstStyle>
          <a:p>
            <a:r>
              <a:rPr lang="en-US" altLang="zh-CN" sz="3200" kern="0" smtClean="0">
                <a:solidFill>
                  <a:srgbClr val="002060"/>
                </a:solidFill>
                <a:latin typeface="黑体" pitchFamily="49" charset="-122"/>
                <a:ea typeface="黑体" pitchFamily="49" charset="-122"/>
              </a:rPr>
              <a:t>PageRank</a:t>
            </a:r>
            <a:r>
              <a:rPr lang="zh-CN" altLang="en-US" sz="3200" kern="0" smtClean="0">
                <a:solidFill>
                  <a:srgbClr val="002060"/>
                </a:solidFill>
                <a:latin typeface="黑体" pitchFamily="49" charset="-122"/>
                <a:ea typeface="黑体" pitchFamily="49" charset="-122"/>
              </a:rPr>
              <a:t>问题</a:t>
            </a:r>
            <a:endParaRPr lang="zh-CN" altLang="en-US" sz="3200" kern="0" dirty="0" smtClean="0">
              <a:solidFill>
                <a:srgbClr val="002060"/>
              </a:solidFill>
              <a:latin typeface="黑体" pitchFamily="49" charset="-122"/>
              <a:ea typeface="黑体" pitchFamily="49" charset="-122"/>
            </a:endParaRPr>
          </a:p>
        </p:txBody>
      </p:sp>
    </p:spTree>
    <p:extLst>
      <p:ext uri="{BB962C8B-B14F-4D97-AF65-F5344CB8AC3E}">
        <p14:creationId xmlns:p14="http://schemas.microsoft.com/office/powerpoint/2010/main" val="171905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pPr>
              <a:defRPr/>
            </a:pPr>
            <a:fld id="{2C283D06-78AB-4F3F-B355-C3EF02C6DDC4}" type="slidenum">
              <a:rPr lang="en-US" altLang="zh-CN" smtClean="0"/>
              <a:pPr>
                <a:defRPr/>
              </a:pPr>
              <a:t>69</a:t>
            </a:fld>
            <a:endParaRPr lang="en-US" altLang="zh-CN"/>
          </a:p>
        </p:txBody>
      </p:sp>
      <p:pic>
        <p:nvPicPr>
          <p:cNvPr id="322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50" y="1647825"/>
            <a:ext cx="8089900" cy="356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2"/>
          <p:cNvSpPr txBox="1">
            <a:spLocks noChangeArrowheads="1"/>
          </p:cNvSpPr>
          <p:nvPr/>
        </p:nvSpPr>
        <p:spPr>
          <a:xfrm>
            <a:off x="990600" y="122238"/>
            <a:ext cx="6705600" cy="563562"/>
          </a:xfrm>
          <a:prstGeom prst="rect">
            <a:avLst/>
          </a:prstGeom>
        </p:spPr>
        <p:txBody>
          <a:bodyPr/>
          <a:lstStyle>
            <a:lvl1pPr algn="l" rtl="0" eaLnBrk="0" fontAlgn="base" hangingPunct="0">
              <a:spcBef>
                <a:spcPct val="0"/>
              </a:spcBef>
              <a:spcAft>
                <a:spcPct val="0"/>
              </a:spcAft>
              <a:defRPr sz="2800" b="1" i="1">
                <a:solidFill>
                  <a:schemeClr val="tx1"/>
                </a:solidFill>
                <a:latin typeface="+mj-lt"/>
                <a:ea typeface="+mj-ea"/>
                <a:cs typeface="+mj-cs"/>
              </a:defRPr>
            </a:lvl1pPr>
            <a:lvl2pPr algn="l" rtl="0" eaLnBrk="0" fontAlgn="base" hangingPunct="0">
              <a:spcBef>
                <a:spcPct val="0"/>
              </a:spcBef>
              <a:spcAft>
                <a:spcPct val="0"/>
              </a:spcAft>
              <a:defRPr sz="2800" b="1" i="1">
                <a:solidFill>
                  <a:schemeClr val="tx1"/>
                </a:solidFill>
                <a:latin typeface="Verdana" pitchFamily="34" charset="0"/>
              </a:defRPr>
            </a:lvl2pPr>
            <a:lvl3pPr algn="l" rtl="0" eaLnBrk="0" fontAlgn="base" hangingPunct="0">
              <a:spcBef>
                <a:spcPct val="0"/>
              </a:spcBef>
              <a:spcAft>
                <a:spcPct val="0"/>
              </a:spcAft>
              <a:defRPr sz="2800" b="1" i="1">
                <a:solidFill>
                  <a:schemeClr val="tx1"/>
                </a:solidFill>
                <a:latin typeface="Verdana" pitchFamily="34" charset="0"/>
              </a:defRPr>
            </a:lvl3pPr>
            <a:lvl4pPr algn="l" rtl="0" eaLnBrk="0" fontAlgn="base" hangingPunct="0">
              <a:spcBef>
                <a:spcPct val="0"/>
              </a:spcBef>
              <a:spcAft>
                <a:spcPct val="0"/>
              </a:spcAft>
              <a:defRPr sz="2800" b="1" i="1">
                <a:solidFill>
                  <a:schemeClr val="tx1"/>
                </a:solidFill>
                <a:latin typeface="Verdana" pitchFamily="34" charset="0"/>
              </a:defRPr>
            </a:lvl4pPr>
            <a:lvl5pPr algn="l" rtl="0" eaLnBrk="0" fontAlgn="base" hangingPunct="0">
              <a:spcBef>
                <a:spcPct val="0"/>
              </a:spcBef>
              <a:spcAft>
                <a:spcPct val="0"/>
              </a:spcAft>
              <a:defRPr sz="2800" b="1" i="1">
                <a:solidFill>
                  <a:schemeClr val="tx1"/>
                </a:solidFill>
                <a:latin typeface="Verdana" pitchFamily="34" charset="0"/>
              </a:defRPr>
            </a:lvl5pPr>
            <a:lvl6pPr marL="457200" algn="l" rtl="0" fontAlgn="base">
              <a:spcBef>
                <a:spcPct val="0"/>
              </a:spcBef>
              <a:spcAft>
                <a:spcPct val="0"/>
              </a:spcAft>
              <a:defRPr sz="2800" b="1" i="1">
                <a:solidFill>
                  <a:schemeClr val="tx1"/>
                </a:solidFill>
                <a:latin typeface="Verdana" pitchFamily="34" charset="0"/>
              </a:defRPr>
            </a:lvl6pPr>
            <a:lvl7pPr marL="914400" algn="l" rtl="0" fontAlgn="base">
              <a:spcBef>
                <a:spcPct val="0"/>
              </a:spcBef>
              <a:spcAft>
                <a:spcPct val="0"/>
              </a:spcAft>
              <a:defRPr sz="2800" b="1" i="1">
                <a:solidFill>
                  <a:schemeClr val="tx1"/>
                </a:solidFill>
                <a:latin typeface="Verdana" pitchFamily="34" charset="0"/>
              </a:defRPr>
            </a:lvl7pPr>
            <a:lvl8pPr marL="1371600" algn="l" rtl="0" fontAlgn="base">
              <a:spcBef>
                <a:spcPct val="0"/>
              </a:spcBef>
              <a:spcAft>
                <a:spcPct val="0"/>
              </a:spcAft>
              <a:defRPr sz="2800" b="1" i="1">
                <a:solidFill>
                  <a:schemeClr val="tx1"/>
                </a:solidFill>
                <a:latin typeface="Verdana" pitchFamily="34" charset="0"/>
              </a:defRPr>
            </a:lvl8pPr>
            <a:lvl9pPr marL="1828800" algn="l" rtl="0" fontAlgn="base">
              <a:spcBef>
                <a:spcPct val="0"/>
              </a:spcBef>
              <a:spcAft>
                <a:spcPct val="0"/>
              </a:spcAft>
              <a:defRPr sz="2800" b="1" i="1">
                <a:solidFill>
                  <a:schemeClr val="tx1"/>
                </a:solidFill>
                <a:latin typeface="Verdana" pitchFamily="34" charset="0"/>
              </a:defRPr>
            </a:lvl9pPr>
          </a:lstStyle>
          <a:p>
            <a:r>
              <a:rPr lang="en-US" altLang="zh-CN" sz="3200" kern="0" smtClean="0">
                <a:solidFill>
                  <a:srgbClr val="002060"/>
                </a:solidFill>
                <a:latin typeface="黑体" pitchFamily="49" charset="-122"/>
                <a:ea typeface="黑体" pitchFamily="49" charset="-122"/>
              </a:rPr>
              <a:t>PageRank</a:t>
            </a:r>
            <a:r>
              <a:rPr lang="zh-CN" altLang="en-US" sz="3200" kern="0" smtClean="0">
                <a:solidFill>
                  <a:srgbClr val="002060"/>
                </a:solidFill>
                <a:latin typeface="黑体" pitchFamily="49" charset="-122"/>
                <a:ea typeface="黑体" pitchFamily="49" charset="-122"/>
              </a:rPr>
              <a:t>问题</a:t>
            </a:r>
            <a:endParaRPr lang="zh-CN" altLang="en-US" sz="3200" kern="0" dirty="0" smtClean="0">
              <a:solidFill>
                <a:srgbClr val="002060"/>
              </a:solidFill>
              <a:latin typeface="黑体" pitchFamily="49" charset="-122"/>
              <a:ea typeface="黑体" pitchFamily="49" charset="-122"/>
            </a:endParaRPr>
          </a:p>
        </p:txBody>
      </p:sp>
    </p:spTree>
    <p:extLst>
      <p:ext uri="{BB962C8B-B14F-4D97-AF65-F5344CB8AC3E}">
        <p14:creationId xmlns:p14="http://schemas.microsoft.com/office/powerpoint/2010/main" val="2243747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762000" y="146050"/>
            <a:ext cx="60198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r>
              <a:rPr lang="en-US" altLang="zh-CN" sz="2800" i="1" dirty="0">
                <a:solidFill>
                  <a:srgbClr val="993366"/>
                </a:solidFill>
                <a:latin typeface="黑体" pitchFamily="49" charset="-122"/>
              </a:rPr>
              <a:t>Google</a:t>
            </a:r>
            <a:r>
              <a:rPr lang="zh-CN" altLang="zh-CN" sz="2800" i="1" dirty="0">
                <a:solidFill>
                  <a:srgbClr val="993366"/>
                </a:solidFill>
                <a:latin typeface="黑体" pitchFamily="49" charset="-122"/>
              </a:rPr>
              <a:t>的网页排序</a:t>
            </a:r>
          </a:p>
        </p:txBody>
      </p:sp>
      <p:sp>
        <p:nvSpPr>
          <p:cNvPr id="24579" name="Text Box 2"/>
          <p:cNvSpPr txBox="1">
            <a:spLocks noChangeArrowheads="1"/>
          </p:cNvSpPr>
          <p:nvPr/>
        </p:nvSpPr>
        <p:spPr bwMode="auto">
          <a:xfrm>
            <a:off x="609600" y="1143000"/>
            <a:ext cx="8091488"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6550" indent="-33655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1pPr>
            <a:lvl2pPr marL="736600" indent="-27940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2pPr>
            <a:lvl3pPr marL="646113" indent="-21590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3pPr>
            <a:lvl4pPr marL="1593850" indent="-22225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4pPr>
            <a:lvl5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9pPr>
          </a:lstStyle>
          <a:p>
            <a:pPr eaLnBrk="1" hangingPunct="1">
              <a:spcBef>
                <a:spcPts val="800"/>
              </a:spcBef>
              <a:buClr>
                <a:srgbClr val="00007D"/>
              </a:buClr>
              <a:buFont typeface="Wingdings" pitchFamily="2" charset="2"/>
              <a:buChar char=""/>
            </a:pPr>
            <a:r>
              <a:rPr lang="zh-CN" altLang="zh-CN" sz="3200" dirty="0">
                <a:solidFill>
                  <a:srgbClr val="000000"/>
                </a:solidFill>
                <a:latin typeface="黑体" pitchFamily="49" charset="-122"/>
              </a:rPr>
              <a:t>在</a:t>
            </a:r>
            <a:r>
              <a:rPr lang="en-US" altLang="zh-CN" sz="3200" dirty="0">
                <a:solidFill>
                  <a:srgbClr val="000000"/>
                </a:solidFill>
                <a:latin typeface="黑体" pitchFamily="49" charset="-122"/>
              </a:rPr>
              <a:t>Google</a:t>
            </a:r>
            <a:r>
              <a:rPr lang="zh-CN" altLang="zh-CN" sz="3200" dirty="0">
                <a:solidFill>
                  <a:srgbClr val="000000"/>
                </a:solidFill>
                <a:latin typeface="黑体" pitchFamily="49" charset="-122"/>
              </a:rPr>
              <a:t>中搜索“</a:t>
            </a:r>
            <a:r>
              <a:rPr lang="zh-CN" altLang="zh-CN" sz="3200" dirty="0">
                <a:solidFill>
                  <a:srgbClr val="993366"/>
                </a:solidFill>
                <a:latin typeface="黑体" pitchFamily="49" charset="-122"/>
              </a:rPr>
              <a:t>体育新闻</a:t>
            </a:r>
            <a:r>
              <a:rPr lang="en-US" altLang="zh-CN" sz="3200" dirty="0">
                <a:solidFill>
                  <a:srgbClr val="000000"/>
                </a:solidFill>
              </a:rPr>
              <a:t>”</a:t>
            </a:r>
            <a:endParaRPr lang="en-US" altLang="zh-CN" sz="3200" dirty="0">
              <a:solidFill>
                <a:srgbClr val="000000"/>
              </a:solidFill>
              <a:latin typeface="黑体" pitchFamily="49" charset="-122"/>
            </a:endParaRPr>
          </a:p>
          <a:p>
            <a:pPr lvl="1" eaLnBrk="1" hangingPunct="1">
              <a:spcBef>
                <a:spcPts val="1200"/>
              </a:spcBef>
              <a:buClr>
                <a:srgbClr val="9999CC"/>
              </a:buClr>
              <a:buFont typeface="Wingdings" pitchFamily="2" charset="2"/>
              <a:buChar char=""/>
            </a:pPr>
            <a:r>
              <a:rPr lang="zh-CN" altLang="zh-CN" sz="2800" dirty="0">
                <a:solidFill>
                  <a:srgbClr val="000000"/>
                </a:solidFill>
                <a:latin typeface="黑体" pitchFamily="49" charset="-122"/>
              </a:rPr>
              <a:t>搜索引擎工作的简要过程如下</a:t>
            </a:r>
          </a:p>
          <a:p>
            <a:pPr lvl="2" eaLnBrk="1">
              <a:spcBef>
                <a:spcPts val="1200"/>
              </a:spcBef>
              <a:buFont typeface="Wingdings" pitchFamily="2" charset="2"/>
              <a:buChar char=""/>
            </a:pPr>
            <a:r>
              <a:rPr lang="zh-CN" altLang="zh-CN" sz="2400" dirty="0">
                <a:solidFill>
                  <a:srgbClr val="000000"/>
                </a:solidFill>
                <a:latin typeface="黑体" pitchFamily="49" charset="-122"/>
              </a:rPr>
              <a:t>针对查询词“体育新闻”进行分词——“</a:t>
            </a:r>
            <a:r>
              <a:rPr lang="zh-CN" altLang="zh-CN" sz="2400" dirty="0">
                <a:solidFill>
                  <a:srgbClr val="993366"/>
                </a:solidFill>
                <a:latin typeface="黑体" pitchFamily="49" charset="-122"/>
              </a:rPr>
              <a:t>体育</a:t>
            </a:r>
            <a:r>
              <a:rPr lang="en-US" altLang="zh-CN" sz="2400" dirty="0">
                <a:solidFill>
                  <a:srgbClr val="000000"/>
                </a:solidFill>
              </a:rPr>
              <a:t>”</a:t>
            </a:r>
            <a:r>
              <a:rPr lang="en-US" altLang="zh-CN" sz="2400" dirty="0">
                <a:solidFill>
                  <a:srgbClr val="000000"/>
                </a:solidFill>
                <a:latin typeface="黑体" pitchFamily="49" charset="-122"/>
              </a:rPr>
              <a:t>、</a:t>
            </a:r>
            <a:r>
              <a:rPr lang="en-US" altLang="zh-CN" sz="2400" dirty="0">
                <a:solidFill>
                  <a:srgbClr val="000000"/>
                </a:solidFill>
              </a:rPr>
              <a:t>“</a:t>
            </a:r>
            <a:r>
              <a:rPr lang="zh-CN" altLang="zh-CN" sz="2400" dirty="0">
                <a:solidFill>
                  <a:srgbClr val="993366"/>
                </a:solidFill>
                <a:latin typeface="黑体" pitchFamily="49" charset="-122"/>
              </a:rPr>
              <a:t>新闻</a:t>
            </a:r>
            <a:r>
              <a:rPr lang="en-US" altLang="zh-CN" sz="2400" dirty="0">
                <a:solidFill>
                  <a:srgbClr val="000000"/>
                </a:solidFill>
              </a:rPr>
              <a:t>”</a:t>
            </a:r>
            <a:endParaRPr lang="en-US" altLang="zh-CN" sz="2400" dirty="0">
              <a:solidFill>
                <a:srgbClr val="000000"/>
              </a:solidFill>
              <a:latin typeface="黑体" pitchFamily="49" charset="-122"/>
            </a:endParaRPr>
          </a:p>
          <a:p>
            <a:pPr lvl="2" eaLnBrk="1">
              <a:spcBef>
                <a:spcPts val="1200"/>
              </a:spcBef>
              <a:buFont typeface="Wingdings" pitchFamily="2" charset="2"/>
              <a:buChar char=""/>
            </a:pPr>
            <a:r>
              <a:rPr lang="zh-CN" altLang="zh-CN" sz="2400" dirty="0">
                <a:solidFill>
                  <a:srgbClr val="000000"/>
                </a:solidFill>
                <a:latin typeface="黑体" pitchFamily="49" charset="-122"/>
              </a:rPr>
              <a:t>根据建立的倒排索引，将同时包含“</a:t>
            </a:r>
            <a:r>
              <a:rPr lang="zh-CN" altLang="zh-CN" sz="2400" dirty="0">
                <a:solidFill>
                  <a:srgbClr val="993366"/>
                </a:solidFill>
                <a:latin typeface="黑体" pitchFamily="49" charset="-122"/>
              </a:rPr>
              <a:t>体育</a:t>
            </a:r>
            <a:r>
              <a:rPr lang="en-US" altLang="zh-CN" sz="2400" dirty="0">
                <a:solidFill>
                  <a:srgbClr val="000000"/>
                </a:solidFill>
              </a:rPr>
              <a:t>”</a:t>
            </a:r>
            <a:r>
              <a:rPr lang="en-US" altLang="zh-CN" sz="2400" dirty="0">
                <a:solidFill>
                  <a:srgbClr val="000000"/>
                </a:solidFill>
                <a:latin typeface="黑体" pitchFamily="49" charset="-122"/>
              </a:rPr>
              <a:t>和</a:t>
            </a:r>
            <a:r>
              <a:rPr lang="en-US" altLang="zh-CN" sz="2400" dirty="0">
                <a:solidFill>
                  <a:srgbClr val="000000"/>
                </a:solidFill>
              </a:rPr>
              <a:t>“</a:t>
            </a:r>
            <a:r>
              <a:rPr lang="zh-CN" altLang="zh-CN" sz="2400" dirty="0">
                <a:solidFill>
                  <a:srgbClr val="993366"/>
                </a:solidFill>
                <a:latin typeface="黑体" pitchFamily="49" charset="-122"/>
              </a:rPr>
              <a:t>新闻</a:t>
            </a:r>
            <a:r>
              <a:rPr lang="en-US" altLang="zh-CN" sz="2400" dirty="0">
                <a:solidFill>
                  <a:srgbClr val="000000"/>
                </a:solidFill>
              </a:rPr>
              <a:t>”</a:t>
            </a:r>
            <a:r>
              <a:rPr lang="en-US" altLang="zh-CN" sz="2400" dirty="0" err="1">
                <a:solidFill>
                  <a:srgbClr val="000000"/>
                </a:solidFill>
                <a:latin typeface="黑体" pitchFamily="49" charset="-122"/>
              </a:rPr>
              <a:t>的文档返回，并根据</a:t>
            </a:r>
            <a:r>
              <a:rPr lang="zh-CN" altLang="zh-CN" sz="2400" dirty="0">
                <a:solidFill>
                  <a:srgbClr val="993366"/>
                </a:solidFill>
                <a:latin typeface="黑体" pitchFamily="49" charset="-122"/>
              </a:rPr>
              <a:t>相关性</a:t>
            </a:r>
            <a:r>
              <a:rPr lang="zh-CN" altLang="zh-CN" sz="2400" dirty="0">
                <a:solidFill>
                  <a:srgbClr val="000000"/>
                </a:solidFill>
                <a:latin typeface="黑体" pitchFamily="49" charset="-122"/>
              </a:rPr>
              <a:t>进行排序</a:t>
            </a:r>
          </a:p>
          <a:p>
            <a:pPr lvl="2" eaLnBrk="1" hangingPunct="1">
              <a:spcBef>
                <a:spcPts val="1200"/>
              </a:spcBef>
              <a:buClr>
                <a:srgbClr val="9999CC"/>
              </a:buClr>
              <a:buFont typeface="Wingdings" pitchFamily="2" charset="2"/>
              <a:buChar char=""/>
            </a:pPr>
            <a:r>
              <a:rPr lang="zh-CN" altLang="zh-CN" sz="2000" dirty="0">
                <a:solidFill>
                  <a:srgbClr val="000000"/>
                </a:solidFill>
                <a:latin typeface="黑体" pitchFamily="49" charset="-122"/>
              </a:rPr>
              <a:t>这里的相关性主要是基于</a:t>
            </a:r>
            <a:r>
              <a:rPr lang="zh-CN" altLang="zh-CN" sz="2000" dirty="0">
                <a:solidFill>
                  <a:srgbClr val="993366"/>
                </a:solidFill>
                <a:latin typeface="黑体" pitchFamily="49" charset="-122"/>
              </a:rPr>
              <a:t>内容的相关性</a:t>
            </a:r>
          </a:p>
          <a:p>
            <a:pPr lvl="2" eaLnBrk="1" hangingPunct="1">
              <a:spcBef>
                <a:spcPts val="1200"/>
              </a:spcBef>
              <a:buClr>
                <a:srgbClr val="9999CC"/>
              </a:buClr>
              <a:buFont typeface="Wingdings" pitchFamily="2" charset="2"/>
              <a:buChar char=""/>
            </a:pPr>
            <a:r>
              <a:rPr lang="zh-CN" altLang="zh-CN" sz="2000" dirty="0">
                <a:solidFill>
                  <a:srgbClr val="000000"/>
                </a:solidFill>
                <a:latin typeface="黑体" pitchFamily="49" charset="-122"/>
              </a:rPr>
              <a:t>但是会有一些</a:t>
            </a:r>
            <a:r>
              <a:rPr lang="zh-CN" altLang="zh-CN" sz="2000" dirty="0">
                <a:solidFill>
                  <a:srgbClr val="993366"/>
                </a:solidFill>
                <a:latin typeface="黑体" pitchFamily="49" charset="-122"/>
              </a:rPr>
              <a:t>垃圾网页</a:t>
            </a:r>
            <a:r>
              <a:rPr lang="zh-CN" altLang="zh-CN" sz="2000" dirty="0">
                <a:solidFill>
                  <a:srgbClr val="000000"/>
                </a:solidFill>
                <a:latin typeface="黑体" pitchFamily="49" charset="-122"/>
              </a:rPr>
              <a:t>，虽然也包含大量的查询词，但却并非满足用户需要的文档，一个网页中虽然出现了四次“体育新闻”但却不是用户所需要的</a:t>
            </a:r>
          </a:p>
          <a:p>
            <a:pPr lvl="2" eaLnBrk="1" hangingPunct="1">
              <a:spcBef>
                <a:spcPts val="1200"/>
              </a:spcBef>
              <a:buClr>
                <a:srgbClr val="9999CC"/>
              </a:buClr>
              <a:buFont typeface="Wingdings" pitchFamily="2" charset="2"/>
              <a:buChar char=""/>
            </a:pPr>
            <a:r>
              <a:rPr lang="zh-CN" altLang="zh-CN" sz="2000" dirty="0">
                <a:solidFill>
                  <a:srgbClr val="000000"/>
                </a:solidFill>
                <a:latin typeface="黑体" pitchFamily="49" charset="-122"/>
              </a:rPr>
              <a:t>因此，页面</a:t>
            </a:r>
            <a:r>
              <a:rPr lang="zh-CN" altLang="zh-CN" sz="2000" dirty="0">
                <a:solidFill>
                  <a:srgbClr val="993366"/>
                </a:solidFill>
                <a:latin typeface="黑体" pitchFamily="49" charset="-122"/>
              </a:rPr>
              <a:t>本身的重要性</a:t>
            </a:r>
            <a:r>
              <a:rPr lang="zh-CN" altLang="zh-CN" sz="2000" dirty="0">
                <a:solidFill>
                  <a:srgbClr val="000000"/>
                </a:solidFill>
                <a:latin typeface="黑体" pitchFamily="49" charset="-122"/>
              </a:rPr>
              <a:t>在网页排序中也起着很重要的作用</a:t>
            </a:r>
            <a:endParaRPr lang="en-US" altLang="zh-CN" i="1" dirty="0">
              <a:solidFill>
                <a:srgbClr val="000000"/>
              </a:solidFill>
              <a:ea typeface="宋体" pitchFamily="2" charset="-122"/>
            </a:endParaRPr>
          </a:p>
        </p:txBody>
      </p:sp>
      <p:sp>
        <p:nvSpPr>
          <p:cNvPr id="24580" name="Oval 3"/>
          <p:cNvSpPr>
            <a:spLocks noChangeArrowheads="1"/>
          </p:cNvSpPr>
          <p:nvPr/>
        </p:nvSpPr>
        <p:spPr bwMode="auto">
          <a:xfrm>
            <a:off x="6324600" y="973137"/>
            <a:ext cx="2376488" cy="1008063"/>
          </a:xfrm>
          <a:prstGeom prst="ellipse">
            <a:avLst/>
          </a:prstGeom>
          <a:solidFill>
            <a:srgbClr val="9999FF"/>
          </a:solidFill>
          <a:ln w="9360" cap="sq">
            <a:solidFill>
              <a:srgbClr val="000000"/>
            </a:solidFill>
            <a:miter lim="800000"/>
            <a:headEnd/>
            <a:tailEnd/>
          </a:ln>
        </p:spPr>
        <p:txBody>
          <a:bodyPr wrap="none"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algn="ctr" eaLnBrk="1" hangingPunct="1">
              <a:buClrTx/>
              <a:buFontTx/>
              <a:buNone/>
            </a:pPr>
            <a:r>
              <a:rPr lang="zh-CN" altLang="zh-CN" dirty="0">
                <a:solidFill>
                  <a:srgbClr val="993366"/>
                </a:solidFill>
              </a:rPr>
              <a:t>查询词和文档的相关性</a:t>
            </a:r>
          </a:p>
        </p:txBody>
      </p:sp>
      <p:sp>
        <p:nvSpPr>
          <p:cNvPr id="12292" name="Line 4"/>
          <p:cNvSpPr>
            <a:spLocks noChangeShapeType="1"/>
          </p:cNvSpPr>
          <p:nvPr/>
        </p:nvSpPr>
        <p:spPr bwMode="auto">
          <a:xfrm flipV="1">
            <a:off x="4655343" y="1981200"/>
            <a:ext cx="2126457" cy="1676400"/>
          </a:xfrm>
          <a:prstGeom prst="line">
            <a:avLst/>
          </a:prstGeom>
          <a:noFill/>
          <a:ln w="22225" cap="sq">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6414530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fade">
                                      <p:cBhvr>
                                        <p:cTn id="7" dur="20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
          <p:cNvSpPr>
            <a:spLocks noGrp="1" noChangeArrowheads="1"/>
          </p:cNvSpPr>
          <p:nvPr>
            <p:ph type="title" idx="4294967295"/>
          </p:nvPr>
        </p:nvSpPr>
        <p:spPr>
          <a:xfrm>
            <a:off x="457200" y="76200"/>
            <a:ext cx="5638800" cy="655638"/>
          </a:xfrm>
        </p:spPr>
        <p:txBody>
          <a:bodyPr/>
          <a:lstStyle/>
          <a:p>
            <a:pPr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dirty="0" smtClean="0">
                <a:solidFill>
                  <a:srgbClr val="993366"/>
                </a:solidFill>
                <a:latin typeface="黑体" pitchFamily="49" charset="-122"/>
                <a:ea typeface="黑体" pitchFamily="49" charset="-122"/>
              </a:rPr>
              <a:t>PageRank</a:t>
            </a:r>
            <a:r>
              <a:rPr lang="zh-CN" altLang="zh-CN" dirty="0" smtClean="0">
                <a:solidFill>
                  <a:srgbClr val="993366"/>
                </a:solidFill>
                <a:latin typeface="黑体" pitchFamily="49" charset="-122"/>
                <a:ea typeface="黑体" pitchFamily="49" charset="-122"/>
              </a:rPr>
              <a:t>数值计算难点</a:t>
            </a:r>
          </a:p>
        </p:txBody>
      </p:sp>
      <p:sp>
        <p:nvSpPr>
          <p:cNvPr id="55299" name="Rectangle 2"/>
          <p:cNvSpPr>
            <a:spLocks noGrp="1" noChangeArrowheads="1"/>
          </p:cNvSpPr>
          <p:nvPr>
            <p:ph type="body" idx="4294967295"/>
          </p:nvPr>
        </p:nvSpPr>
        <p:spPr>
          <a:xfrm>
            <a:off x="457200" y="1143000"/>
            <a:ext cx="8229600" cy="4525963"/>
          </a:xfrm>
        </p:spPr>
        <p:txBody>
          <a:bodyPr/>
          <a:lstStyle/>
          <a:p>
            <a:pPr marL="0" indent="0" hangingPunct="1">
              <a:lnSpc>
                <a:spcPct val="90000"/>
              </a:lnSpc>
              <a:spcBef>
                <a:spcPts val="700"/>
              </a:spcBef>
              <a:buNone/>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pPr>
            <a:r>
              <a:rPr lang="zh-CN" altLang="zh-CN" sz="2400" dirty="0" smtClean="0">
                <a:latin typeface="黑体" pitchFamily="49" charset="-122"/>
                <a:ea typeface="黑体" pitchFamily="49" charset="-122"/>
              </a:rPr>
              <a:t>计算机容量限制   </a:t>
            </a:r>
          </a:p>
          <a:p>
            <a:pPr marL="338138" indent="-338138" hangingPunct="1">
              <a:lnSpc>
                <a:spcPct val="90000"/>
              </a:lnSpc>
              <a:spcBef>
                <a:spcPts val="700"/>
              </a:spcBef>
              <a:buFont typeface="Arial" pitchFamily="34" charset="0"/>
              <a:buChar char="•"/>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pPr>
            <a:r>
              <a:rPr lang="zh-CN" altLang="zh-CN" sz="2400" dirty="0" smtClean="0">
                <a:latin typeface="黑体" pitchFamily="49" charset="-122"/>
                <a:ea typeface="黑体" pitchFamily="49" charset="-122"/>
              </a:rPr>
              <a:t>假设 </a:t>
            </a:r>
            <a:r>
              <a:rPr lang="en-US" altLang="zh-CN" sz="2400" dirty="0" smtClean="0">
                <a:latin typeface="黑体" pitchFamily="49" charset="-122"/>
                <a:ea typeface="黑体" pitchFamily="49" charset="-122"/>
              </a:rPr>
              <a:t>N </a:t>
            </a:r>
            <a:r>
              <a:rPr lang="zh-CN" altLang="zh-CN" sz="2400" dirty="0" smtClean="0">
                <a:latin typeface="黑体" pitchFamily="49" charset="-122"/>
                <a:ea typeface="黑体" pitchFamily="49" charset="-122"/>
              </a:rPr>
              <a:t>是 </a:t>
            </a:r>
            <a:r>
              <a:rPr lang="en-US" altLang="zh-CN" sz="2400" dirty="0" smtClean="0">
                <a:latin typeface="黑体" pitchFamily="49" charset="-122"/>
                <a:ea typeface="黑体" pitchFamily="49" charset="-122"/>
              </a:rPr>
              <a:t>10</a:t>
            </a:r>
            <a:r>
              <a:rPr lang="en-US" altLang="zh-CN" sz="2400" baseline="30000" dirty="0" smtClean="0">
                <a:latin typeface="黑体" pitchFamily="49" charset="-122"/>
                <a:ea typeface="黑体" pitchFamily="49" charset="-122"/>
              </a:rPr>
              <a:t>4</a:t>
            </a:r>
            <a:r>
              <a:rPr lang="en-US" altLang="zh-CN" sz="2400" dirty="0" smtClean="0">
                <a:ea typeface="黑体" pitchFamily="49" charset="-122"/>
              </a:rPr>
              <a:t> </a:t>
            </a:r>
            <a:r>
              <a:rPr lang="zh-CN" altLang="zh-CN" sz="2400" dirty="0" smtClean="0">
                <a:latin typeface="黑体" pitchFamily="49" charset="-122"/>
                <a:ea typeface="黑体" pitchFamily="49" charset="-122"/>
              </a:rPr>
              <a:t>的 </a:t>
            </a:r>
            <a:r>
              <a:rPr lang="en-US" altLang="zh-CN" sz="2400" dirty="0" smtClean="0">
                <a:latin typeface="黑体" pitchFamily="49" charset="-122"/>
                <a:ea typeface="黑体" pitchFamily="49" charset="-122"/>
              </a:rPr>
              <a:t>order</a:t>
            </a:r>
            <a:r>
              <a:rPr lang="zh-CN" altLang="zh-CN" sz="2400" dirty="0" smtClean="0">
                <a:latin typeface="黑体" pitchFamily="49" charset="-122"/>
                <a:ea typeface="黑体" pitchFamily="49" charset="-122"/>
              </a:rPr>
              <a:t>。通常，数值计算程序内部行列和矢量是用双精度记录的，</a:t>
            </a:r>
            <a:r>
              <a:rPr lang="en-US" altLang="zh-CN" sz="2400" dirty="0" smtClean="0">
                <a:latin typeface="黑体" pitchFamily="49" charset="-122"/>
                <a:ea typeface="黑体" pitchFamily="49" charset="-122"/>
              </a:rPr>
              <a:t>N </a:t>
            </a:r>
            <a:r>
              <a:rPr lang="zh-CN" altLang="zh-CN" sz="2400" dirty="0" smtClean="0">
                <a:latin typeface="黑体" pitchFamily="49" charset="-122"/>
                <a:ea typeface="黑体" pitchFamily="49" charset="-122"/>
              </a:rPr>
              <a:t>次正方行列 </a:t>
            </a:r>
            <a:r>
              <a:rPr lang="en-US" altLang="zh-CN" sz="2400" dirty="0" smtClean="0">
                <a:latin typeface="黑体" pitchFamily="49" charset="-122"/>
                <a:ea typeface="黑体" pitchFamily="49" charset="-122"/>
              </a:rPr>
              <a:t>A </a:t>
            </a:r>
            <a:r>
              <a:rPr lang="zh-CN" altLang="zh-CN" sz="2400" dirty="0" smtClean="0">
                <a:latin typeface="黑体" pitchFamily="49" charset="-122"/>
                <a:ea typeface="黑体" pitchFamily="49" charset="-122"/>
              </a:rPr>
              <a:t>的记忆领域为 </a:t>
            </a:r>
            <a:r>
              <a:rPr lang="en-US" altLang="zh-CN" sz="2400" dirty="0" err="1" smtClean="0">
                <a:latin typeface="黑体" pitchFamily="49" charset="-122"/>
                <a:ea typeface="黑体" pitchFamily="49" charset="-122"/>
              </a:rPr>
              <a:t>sizeof</a:t>
            </a:r>
            <a:r>
              <a:rPr lang="en-US" altLang="zh-CN" sz="2400" dirty="0" smtClean="0">
                <a:latin typeface="黑体" pitchFamily="49" charset="-122"/>
                <a:ea typeface="黑体" pitchFamily="49" charset="-122"/>
              </a:rPr>
              <a:t>(double)* N * N =8 *10</a:t>
            </a:r>
            <a:r>
              <a:rPr lang="en-US" altLang="zh-CN" sz="2400" baseline="30000" dirty="0" smtClean="0">
                <a:latin typeface="黑体" pitchFamily="49" charset="-122"/>
                <a:ea typeface="黑体" pitchFamily="49" charset="-122"/>
              </a:rPr>
              <a:t>4</a:t>
            </a:r>
            <a:r>
              <a:rPr lang="en-US" altLang="zh-CN" sz="2400" dirty="0" smtClean="0">
                <a:ea typeface="黑体" pitchFamily="49" charset="-122"/>
              </a:rPr>
              <a:t> </a:t>
            </a:r>
            <a:r>
              <a:rPr lang="en-US" altLang="zh-CN" sz="2400" dirty="0" smtClean="0">
                <a:latin typeface="黑体" pitchFamily="49" charset="-122"/>
                <a:ea typeface="黑体" pitchFamily="49" charset="-122"/>
              </a:rPr>
              <a:t>* 10</a:t>
            </a:r>
            <a:r>
              <a:rPr lang="en-US" altLang="zh-CN" sz="2400" baseline="30000" dirty="0" smtClean="0">
                <a:latin typeface="黑体" pitchFamily="49" charset="-122"/>
                <a:ea typeface="黑体" pitchFamily="49" charset="-122"/>
              </a:rPr>
              <a:t>4</a:t>
            </a:r>
            <a:r>
              <a:rPr lang="zh-CN" altLang="zh-CN" sz="2400" dirty="0" smtClean="0">
                <a:latin typeface="黑体" pitchFamily="49" charset="-122"/>
                <a:ea typeface="黑体" pitchFamily="49" charset="-122"/>
              </a:rPr>
              <a:t>＝</a:t>
            </a:r>
            <a:r>
              <a:rPr lang="en-US" altLang="zh-CN" sz="2400" dirty="0" smtClean="0">
                <a:latin typeface="黑体" pitchFamily="49" charset="-122"/>
                <a:ea typeface="黑体" pitchFamily="49" charset="-122"/>
              </a:rPr>
              <a:t>800MB</a:t>
            </a:r>
            <a:r>
              <a:rPr lang="zh-CN" altLang="zh-CN" sz="2400" dirty="0" smtClean="0">
                <a:latin typeface="黑体" pitchFamily="49" charset="-122"/>
                <a:ea typeface="黑体" pitchFamily="49" charset="-122"/>
              </a:rPr>
              <a:t>。</a:t>
            </a:r>
            <a:r>
              <a:rPr lang="en-US" altLang="zh-CN" sz="2400" dirty="0" smtClean="0">
                <a:latin typeface="黑体" pitchFamily="49" charset="-122"/>
                <a:ea typeface="黑体" pitchFamily="49" charset="-122"/>
              </a:rPr>
              <a:t>N </a:t>
            </a:r>
            <a:r>
              <a:rPr lang="zh-CN" altLang="zh-CN" sz="2400" dirty="0" smtClean="0">
                <a:latin typeface="黑体" pitchFamily="49" charset="-122"/>
                <a:ea typeface="黑体" pitchFamily="49" charset="-122"/>
              </a:rPr>
              <a:t>如果变成 </a:t>
            </a:r>
            <a:r>
              <a:rPr lang="en-US" altLang="zh-CN" sz="2400" dirty="0" smtClean="0">
                <a:latin typeface="黑体" pitchFamily="49" charset="-122"/>
                <a:ea typeface="黑体" pitchFamily="49" charset="-122"/>
              </a:rPr>
              <a:t>10</a:t>
            </a:r>
            <a:r>
              <a:rPr lang="en-US" altLang="zh-CN" sz="2400" baseline="30000" dirty="0" smtClean="0">
                <a:latin typeface="黑体" pitchFamily="49" charset="-122"/>
                <a:ea typeface="黑体" pitchFamily="49" charset="-122"/>
              </a:rPr>
              <a:t>5</a:t>
            </a:r>
            <a:r>
              <a:rPr lang="en-US" altLang="zh-CN" sz="2400" dirty="0" smtClean="0">
                <a:ea typeface="黑体" pitchFamily="49" charset="-122"/>
              </a:rPr>
              <a:t> </a:t>
            </a:r>
            <a:r>
              <a:rPr lang="zh-CN" altLang="zh-CN" sz="2400" dirty="0" smtClean="0">
                <a:latin typeface="黑体" pitchFamily="49" charset="-122"/>
                <a:ea typeface="黑体" pitchFamily="49" charset="-122"/>
              </a:rPr>
              <a:t>或</a:t>
            </a:r>
            <a:r>
              <a:rPr lang="en-US" altLang="zh-CN" sz="2400" dirty="0" smtClean="0">
                <a:latin typeface="黑体" pitchFamily="49" charset="-122"/>
                <a:ea typeface="黑体" pitchFamily="49" charset="-122"/>
              </a:rPr>
              <a:t>10</a:t>
            </a:r>
            <a:r>
              <a:rPr lang="en-US" altLang="zh-CN" sz="2400" baseline="30000" dirty="0" smtClean="0">
                <a:latin typeface="黑体" pitchFamily="49" charset="-122"/>
                <a:ea typeface="黑体" pitchFamily="49" charset="-122"/>
              </a:rPr>
              <a:t>6</a:t>
            </a:r>
            <a:r>
              <a:rPr lang="en-US" altLang="zh-CN" sz="2400" dirty="0" smtClean="0">
                <a:ea typeface="黑体" pitchFamily="49" charset="-122"/>
              </a:rPr>
              <a:t> </a:t>
            </a:r>
            <a:r>
              <a:rPr lang="zh-CN" altLang="zh-CN" sz="2400" dirty="0" smtClean="0">
                <a:latin typeface="黑体" pitchFamily="49" charset="-122"/>
                <a:ea typeface="黑体" pitchFamily="49" charset="-122"/>
              </a:rPr>
              <a:t>的话，就变成</a:t>
            </a:r>
            <a:r>
              <a:rPr lang="en-US" altLang="zh-CN" sz="2400" dirty="0" smtClean="0">
                <a:latin typeface="黑体" pitchFamily="49" charset="-122"/>
                <a:ea typeface="黑体" pitchFamily="49" charset="-122"/>
              </a:rPr>
              <a:t>80GB, 8TB</a:t>
            </a:r>
            <a:r>
              <a:rPr lang="zh-CN" altLang="zh-CN" sz="2400" dirty="0" smtClean="0">
                <a:latin typeface="黑体" pitchFamily="49" charset="-122"/>
                <a:ea typeface="黑体" pitchFamily="49" charset="-122"/>
              </a:rPr>
              <a:t>。这样的话不用说内存就连硬盘也已经很困难了。目前，</a:t>
            </a:r>
            <a:r>
              <a:rPr lang="en-US" altLang="zh-CN" sz="2400" dirty="0" smtClean="0">
                <a:latin typeface="黑体" pitchFamily="49" charset="-122"/>
                <a:ea typeface="黑体" pitchFamily="49" charset="-122"/>
              </a:rPr>
              <a:t>Google</a:t>
            </a:r>
            <a:r>
              <a:rPr lang="zh-CN" altLang="zh-CN" sz="2400" dirty="0" smtClean="0">
                <a:latin typeface="黑体" pitchFamily="49" charset="-122"/>
                <a:ea typeface="黑体" pitchFamily="49" charset="-122"/>
              </a:rPr>
              <a:t>处理着</a:t>
            </a:r>
            <a:r>
              <a:rPr lang="en-US" altLang="zh-CN" sz="2400" dirty="0" smtClean="0">
                <a:latin typeface="黑体" pitchFamily="49" charset="-122"/>
                <a:ea typeface="黑体" pitchFamily="49" charset="-122"/>
              </a:rPr>
              <a:t>80</a:t>
            </a:r>
            <a:r>
              <a:rPr lang="zh-CN" altLang="zh-CN" sz="2400" dirty="0" smtClean="0">
                <a:latin typeface="黑体" pitchFamily="49" charset="-122"/>
                <a:ea typeface="黑体" pitchFamily="49" charset="-122"/>
              </a:rPr>
              <a:t>亿以上的页面，很显然，已知的这种做法已经完全不适用了。</a:t>
            </a:r>
          </a:p>
        </p:txBody>
      </p:sp>
      <p:sp>
        <p:nvSpPr>
          <p:cNvPr id="4" name="Rectangle 2"/>
          <p:cNvSpPr txBox="1">
            <a:spLocks noChangeArrowheads="1"/>
          </p:cNvSpPr>
          <p:nvPr/>
        </p:nvSpPr>
        <p:spPr bwMode="gray">
          <a:xfrm>
            <a:off x="533400" y="4114800"/>
            <a:ext cx="8077200" cy="2468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marL="0" indent="0" hangingPunct="1">
              <a:spcBef>
                <a:spcPts val="700"/>
              </a:spcBef>
              <a:buNone/>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pPr>
            <a:r>
              <a:rPr lang="zh-CN" altLang="zh-CN" sz="2400" kern="0" dirty="0" smtClean="0">
                <a:latin typeface="黑体" pitchFamily="49" charset="-122"/>
                <a:ea typeface="黑体" pitchFamily="49" charset="-122"/>
              </a:rPr>
              <a:t>收敛问题</a:t>
            </a:r>
          </a:p>
          <a:p>
            <a:pPr marL="338138" indent="-338138" hangingPunct="1">
              <a:spcBef>
                <a:spcPts val="700"/>
              </a:spcBef>
              <a:buFont typeface="Arial" pitchFamily="34" charset="0"/>
              <a:buChar char="•"/>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pPr>
            <a:r>
              <a:rPr lang="zh-CN" altLang="zh-CN" sz="2400" kern="0" dirty="0" smtClean="0">
                <a:latin typeface="黑体" pitchFamily="49" charset="-122"/>
                <a:ea typeface="黑体" pitchFamily="49" charset="-122"/>
              </a:rPr>
              <a:t>特征向量的求解，就是求解方程        ，是 </a:t>
            </a:r>
            <a:r>
              <a:rPr lang="en-US" altLang="zh-CN" sz="2400" kern="0" dirty="0" smtClean="0">
                <a:latin typeface="黑体" pitchFamily="49" charset="-122"/>
                <a:ea typeface="黑体" pitchFamily="49" charset="-122"/>
              </a:rPr>
              <a:t>N </a:t>
            </a:r>
            <a:r>
              <a:rPr lang="zh-CN" altLang="zh-CN" sz="2400" kern="0" dirty="0" smtClean="0">
                <a:latin typeface="黑体" pitchFamily="49" charset="-122"/>
                <a:ea typeface="黑体" pitchFamily="49" charset="-122"/>
              </a:rPr>
              <a:t>元一次方程组，一般地不能得到分析解，所以只能解其数值。</a:t>
            </a:r>
          </a:p>
          <a:p>
            <a:pPr marL="338138" indent="-338138" hangingPunct="1">
              <a:spcBef>
                <a:spcPts val="700"/>
              </a:spcBef>
              <a:buFont typeface="Arial" pitchFamily="34" charset="0"/>
              <a:buChar char="•"/>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pPr>
            <a:r>
              <a:rPr lang="zh-CN" altLang="zh-CN" sz="2400" kern="0" dirty="0" smtClean="0">
                <a:latin typeface="黑体" pitchFamily="49" charset="-122"/>
                <a:ea typeface="黑体" pitchFamily="49" charset="-122"/>
              </a:rPr>
              <a:t>然而，常用的迭代求解方法会导致收敛速度很慢。</a:t>
            </a:r>
          </a:p>
          <a:p>
            <a:pPr marL="338138" indent="-338138" hangingPunct="1">
              <a:spcBef>
                <a:spcPts val="700"/>
              </a:spcBef>
              <a:buClrTx/>
              <a:buFontTx/>
              <a:buNone/>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pPr>
            <a:endParaRPr lang="zh-CN" altLang="en-GB" kern="0" dirty="0" smtClean="0">
              <a:latin typeface="黑体" pitchFamily="49" charset="-122"/>
            </a:endParaRPr>
          </a:p>
        </p:txBody>
      </p:sp>
      <p:graphicFrame>
        <p:nvGraphicFramePr>
          <p:cNvPr id="5" name="Object 3"/>
          <p:cNvGraphicFramePr>
            <a:graphicFrameLocks noChangeAspect="1"/>
          </p:cNvGraphicFramePr>
          <p:nvPr>
            <p:extLst>
              <p:ext uri="{D42A27DB-BD31-4B8C-83A1-F6EECF244321}">
                <p14:modId xmlns:p14="http://schemas.microsoft.com/office/powerpoint/2010/main" val="1180864161"/>
              </p:ext>
            </p:extLst>
          </p:nvPr>
        </p:nvGraphicFramePr>
        <p:xfrm>
          <a:off x="5257800" y="4648200"/>
          <a:ext cx="1371600" cy="468312"/>
        </p:xfrm>
        <a:graphic>
          <a:graphicData uri="http://schemas.openxmlformats.org/presentationml/2006/ole">
            <mc:AlternateContent xmlns:mc="http://schemas.openxmlformats.org/markup-compatibility/2006">
              <mc:Choice xmlns:v="urn:schemas-microsoft-com:vml" Requires="v">
                <p:oleObj spid="_x0000_s339978" r:id="rId4" imgW="529560" imgH="178560" progId="">
                  <p:embed/>
                </p:oleObj>
              </mc:Choice>
              <mc:Fallback>
                <p:oleObj r:id="rId4" imgW="529560" imgH="1785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4648200"/>
                        <a:ext cx="1371600" cy="46831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3033012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p:txBody>
          <a:bodyPr lIns="91440" tIns="45720" rIns="91440" bIns="45720"/>
          <a:lstStyle/>
          <a:p>
            <a:pPr eaLnBrk="1" hangingPunct="1"/>
            <a:r>
              <a:rPr lang="en-US" altLang="zh-CN" smtClean="0">
                <a:latin typeface="微软雅黑" pitchFamily="34" charset="-122"/>
                <a:ea typeface="微软雅黑" pitchFamily="34" charset="-122"/>
              </a:rPr>
              <a:t>PageRank </a:t>
            </a:r>
            <a:r>
              <a:rPr lang="zh-CN" altLang="en-US" smtClean="0">
                <a:latin typeface="微软雅黑" pitchFamily="34" charset="-122"/>
                <a:ea typeface="微软雅黑" pitchFamily="34" charset="-122"/>
              </a:rPr>
              <a:t>的问题</a:t>
            </a:r>
          </a:p>
        </p:txBody>
      </p:sp>
      <p:sp>
        <p:nvSpPr>
          <p:cNvPr id="60419" name="Rectangle 3"/>
          <p:cNvSpPr>
            <a:spLocks noGrp="1" noChangeArrowheads="1"/>
          </p:cNvSpPr>
          <p:nvPr>
            <p:ph idx="4294967295"/>
          </p:nvPr>
        </p:nvSpPr>
        <p:spPr>
          <a:xfrm>
            <a:off x="304800" y="1301750"/>
            <a:ext cx="8185150" cy="4337050"/>
          </a:xfrm>
        </p:spPr>
        <p:txBody>
          <a:bodyPr lIns="91440" tIns="45720" rIns="91440" bIns="45720"/>
          <a:lstStyle/>
          <a:p>
            <a:pPr eaLnBrk="1" hangingPunct="1">
              <a:spcBef>
                <a:spcPts val="1800"/>
              </a:spcBef>
              <a:buFont typeface="Wingdings" pitchFamily="2" charset="2"/>
              <a:buNone/>
            </a:pPr>
            <a:r>
              <a:rPr lang="en-US" altLang="zh-CN" sz="2200" b="1" dirty="0" smtClean="0">
                <a:latin typeface="宋体" panose="02010600030101010101" pitchFamily="2" charset="-122"/>
                <a:ea typeface="宋体" panose="02010600030101010101" pitchFamily="2" charset="-122"/>
              </a:rPr>
              <a:t>   PageRank</a:t>
            </a:r>
            <a:r>
              <a:rPr lang="zh-CN" altLang="en-US" sz="2200" b="1" dirty="0" smtClean="0">
                <a:latin typeface="宋体" panose="02010600030101010101" pitchFamily="2" charset="-122"/>
                <a:ea typeface="宋体" panose="02010600030101010101" pitchFamily="2" charset="-122"/>
              </a:rPr>
              <a:t>算法中对于向外链接的权值贡献是平均的，不考虑不同链接的重要性。</a:t>
            </a:r>
          </a:p>
          <a:p>
            <a:pPr lvl="2" eaLnBrk="1" hangingPunct="1">
              <a:spcBef>
                <a:spcPts val="1800"/>
              </a:spcBef>
              <a:buFont typeface="Wingdings" pitchFamily="2" charset="2"/>
              <a:buNone/>
            </a:pPr>
            <a:r>
              <a:rPr lang="en-US" altLang="zh-CN" sz="2200" b="1" dirty="0" smtClean="0">
                <a:latin typeface="宋体" panose="02010600030101010101" pitchFamily="2" charset="-122"/>
                <a:ea typeface="宋体" panose="02010600030101010101" pitchFamily="2" charset="-122"/>
              </a:rPr>
              <a:t>1.</a:t>
            </a:r>
            <a:r>
              <a:rPr lang="zh-CN" altLang="en-US" sz="2200" b="1" dirty="0" smtClean="0">
                <a:latin typeface="宋体" panose="02010600030101010101" pitchFamily="2" charset="-122"/>
                <a:ea typeface="宋体" panose="02010600030101010101" pitchFamily="2" charset="-122"/>
              </a:rPr>
              <a:t>有些链接具有注释性，也有些链接是起导航或广告作用。有注释性的链接才用于权威判断。</a:t>
            </a:r>
          </a:p>
          <a:p>
            <a:pPr lvl="2" eaLnBrk="1" hangingPunct="1">
              <a:spcBef>
                <a:spcPts val="1800"/>
              </a:spcBef>
              <a:buFont typeface="Wingdings" pitchFamily="2" charset="2"/>
              <a:buNone/>
            </a:pPr>
            <a:r>
              <a:rPr lang="en-US" altLang="zh-CN" sz="2200" b="1" dirty="0" smtClean="0">
                <a:latin typeface="宋体" panose="02010600030101010101" pitchFamily="2" charset="-122"/>
                <a:ea typeface="宋体" panose="02010600030101010101" pitchFamily="2" charset="-122"/>
              </a:rPr>
              <a:t>2.</a:t>
            </a:r>
            <a:r>
              <a:rPr lang="zh-CN" altLang="en-US" sz="2200" b="1" dirty="0" smtClean="0">
                <a:latin typeface="宋体" panose="02010600030101010101" pitchFamily="2" charset="-122"/>
                <a:ea typeface="宋体" panose="02010600030101010101" pitchFamily="2" charset="-122"/>
              </a:rPr>
              <a:t>基于商业或竞争因素考虑，很少有</a:t>
            </a:r>
            <a:r>
              <a:rPr lang="en-US" altLang="zh-CN" sz="2200" b="1" dirty="0" smtClean="0">
                <a:latin typeface="宋体" panose="02010600030101010101" pitchFamily="2" charset="-122"/>
                <a:ea typeface="宋体" panose="02010600030101010101" pitchFamily="2" charset="-122"/>
              </a:rPr>
              <a:t>WEB</a:t>
            </a:r>
            <a:r>
              <a:rPr lang="zh-CN" altLang="en-US" sz="2200" b="1" dirty="0" smtClean="0">
                <a:latin typeface="宋体" panose="02010600030101010101" pitchFamily="2" charset="-122"/>
                <a:ea typeface="宋体" panose="02010600030101010101" pitchFamily="2" charset="-122"/>
              </a:rPr>
              <a:t>网页指向其竞争领域的权威网页。</a:t>
            </a:r>
          </a:p>
          <a:p>
            <a:pPr lvl="2" eaLnBrk="1" hangingPunct="1">
              <a:spcBef>
                <a:spcPts val="1800"/>
              </a:spcBef>
              <a:buFont typeface="Wingdings" pitchFamily="2" charset="2"/>
              <a:buNone/>
            </a:pPr>
            <a:r>
              <a:rPr lang="zh-CN" altLang="en-US" sz="2200" b="1" dirty="0" smtClean="0">
                <a:latin typeface="宋体" panose="02010600030101010101" pitchFamily="2" charset="-122"/>
                <a:ea typeface="宋体" panose="02010600030101010101" pitchFamily="2" charset="-122"/>
              </a:rPr>
              <a:t> </a:t>
            </a:r>
            <a:r>
              <a:rPr lang="en-US" altLang="zh-CN" sz="2200" b="1" dirty="0" smtClean="0">
                <a:latin typeface="宋体" panose="02010600030101010101" pitchFamily="2" charset="-122"/>
                <a:ea typeface="宋体" panose="02010600030101010101" pitchFamily="2" charset="-122"/>
              </a:rPr>
              <a:t>3.</a:t>
            </a:r>
            <a:r>
              <a:rPr lang="zh-CN" altLang="en-US" sz="2200" b="1" dirty="0" smtClean="0">
                <a:latin typeface="宋体" panose="02010600030101010101" pitchFamily="2" charset="-122"/>
                <a:ea typeface="宋体" panose="02010600030101010101" pitchFamily="2" charset="-122"/>
              </a:rPr>
              <a:t>权威网页很少具有显式的描述，比如</a:t>
            </a:r>
            <a:r>
              <a:rPr lang="en-US" altLang="zh-CN" sz="2200" b="1" dirty="0" smtClean="0">
                <a:latin typeface="宋体" panose="02010600030101010101" pitchFamily="2" charset="-122"/>
                <a:ea typeface="宋体" panose="02010600030101010101" pitchFamily="2" charset="-122"/>
              </a:rPr>
              <a:t>Google</a:t>
            </a:r>
            <a:r>
              <a:rPr lang="zh-CN" altLang="en-US" sz="2200" b="1" dirty="0" smtClean="0">
                <a:latin typeface="宋体" panose="02010600030101010101" pitchFamily="2" charset="-122"/>
                <a:ea typeface="宋体" panose="02010600030101010101" pitchFamily="2" charset="-122"/>
              </a:rPr>
              <a:t>主页不会明确给出</a:t>
            </a:r>
            <a:r>
              <a:rPr lang="en-US" altLang="zh-CN" sz="2200" b="1" dirty="0" smtClean="0">
                <a:latin typeface="宋体" panose="02010600030101010101" pitchFamily="2" charset="-122"/>
                <a:ea typeface="宋体" panose="02010600030101010101" pitchFamily="2" charset="-122"/>
              </a:rPr>
              <a:t>WEB</a:t>
            </a:r>
            <a:r>
              <a:rPr lang="zh-CN" altLang="en-US" sz="2200" b="1" dirty="0" smtClean="0">
                <a:latin typeface="宋体" panose="02010600030101010101" pitchFamily="2" charset="-122"/>
                <a:ea typeface="宋体" panose="02010600030101010101" pitchFamily="2" charset="-122"/>
              </a:rPr>
              <a:t>搜索引擎之类的描述信息</a:t>
            </a:r>
            <a:r>
              <a:rPr lang="en-US" altLang="zh-CN" sz="2200" b="1" dirty="0" smtClean="0">
                <a:latin typeface="宋体" panose="02010600030101010101" pitchFamily="2" charset="-122"/>
                <a:ea typeface="宋体" panose="02010600030101010101" pitchFamily="2" charset="-122"/>
              </a:rPr>
              <a:t>.</a:t>
            </a:r>
            <a:r>
              <a:rPr lang="en-US" altLang="zh-CN" sz="2200" dirty="0" smtClean="0">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2812491072"/>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1"/>
          <p:cNvSpPr txBox="1">
            <a:spLocks noChangeArrowheads="1"/>
          </p:cNvSpPr>
          <p:nvPr/>
        </p:nvSpPr>
        <p:spPr bwMode="auto">
          <a:xfrm>
            <a:off x="468313" y="47625"/>
            <a:ext cx="82296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r>
              <a:rPr lang="en-US" altLang="zh-CN" sz="3200" i="1" dirty="0">
                <a:solidFill>
                  <a:srgbClr val="993366"/>
                </a:solidFill>
                <a:latin typeface="黑体" pitchFamily="49" charset="-122"/>
              </a:rPr>
              <a:t>PageRank</a:t>
            </a:r>
            <a:r>
              <a:rPr lang="zh-CN" altLang="zh-CN" sz="3200" i="1" dirty="0">
                <a:solidFill>
                  <a:srgbClr val="993366"/>
                </a:solidFill>
                <a:latin typeface="黑体" pitchFamily="49" charset="-122"/>
              </a:rPr>
              <a:t>算法的应用</a:t>
            </a:r>
          </a:p>
        </p:txBody>
      </p:sp>
      <p:sp>
        <p:nvSpPr>
          <p:cNvPr id="56323" name="Text Box 2"/>
          <p:cNvSpPr txBox="1">
            <a:spLocks noChangeArrowheads="1"/>
          </p:cNvSpPr>
          <p:nvPr/>
        </p:nvSpPr>
        <p:spPr bwMode="auto">
          <a:xfrm>
            <a:off x="457200" y="10668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6550" indent="-33655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1pPr>
            <a:lvl2pPr marL="736600" indent="-27940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2pPr>
            <a:lvl3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3pPr>
            <a:lvl4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4pPr>
            <a:lvl5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9pPr>
          </a:lstStyle>
          <a:p>
            <a:pPr eaLnBrk="1" hangingPunct="1">
              <a:lnSpc>
                <a:spcPct val="80000"/>
              </a:lnSpc>
              <a:spcBef>
                <a:spcPts val="1800"/>
              </a:spcBef>
              <a:buClr>
                <a:srgbClr val="00007D"/>
              </a:buClr>
              <a:buFont typeface="Wingdings" pitchFamily="2" charset="2"/>
              <a:buChar char=""/>
            </a:pPr>
            <a:r>
              <a:rPr lang="zh-CN" altLang="zh-CN" sz="2800" dirty="0">
                <a:solidFill>
                  <a:srgbClr val="000000"/>
                </a:solidFill>
                <a:latin typeface="黑体" pitchFamily="49" charset="-122"/>
              </a:rPr>
              <a:t>学术论文的重要性排序</a:t>
            </a:r>
          </a:p>
          <a:p>
            <a:pPr eaLnBrk="1" hangingPunct="1">
              <a:lnSpc>
                <a:spcPct val="80000"/>
              </a:lnSpc>
              <a:spcBef>
                <a:spcPts val="1800"/>
              </a:spcBef>
              <a:buClr>
                <a:srgbClr val="00007D"/>
              </a:buClr>
              <a:buFont typeface="Wingdings" pitchFamily="2" charset="2"/>
              <a:buChar char=""/>
            </a:pPr>
            <a:r>
              <a:rPr lang="zh-CN" altLang="zh-CN" sz="2800" dirty="0">
                <a:solidFill>
                  <a:srgbClr val="000000"/>
                </a:solidFill>
                <a:latin typeface="黑体" pitchFamily="49" charset="-122"/>
              </a:rPr>
              <a:t>学术论文的作者的重要性排序</a:t>
            </a:r>
          </a:p>
          <a:p>
            <a:pPr lvl="1" eaLnBrk="1" hangingPunct="1">
              <a:lnSpc>
                <a:spcPct val="80000"/>
              </a:lnSpc>
              <a:spcBef>
                <a:spcPts val="1800"/>
              </a:spcBef>
              <a:buClr>
                <a:srgbClr val="9999CC"/>
              </a:buClr>
              <a:buFont typeface="Wingdings" pitchFamily="2" charset="2"/>
              <a:buChar char=""/>
            </a:pPr>
            <a:r>
              <a:rPr lang="zh-CN" altLang="zh-CN" sz="2400" dirty="0">
                <a:solidFill>
                  <a:srgbClr val="000000"/>
                </a:solidFill>
                <a:latin typeface="黑体" pitchFamily="49" charset="-122"/>
              </a:rPr>
              <a:t>某作者引用了其它作者的文献，则该作者认为其它作者是“重要”的。</a:t>
            </a:r>
          </a:p>
          <a:p>
            <a:pPr eaLnBrk="1" hangingPunct="1">
              <a:lnSpc>
                <a:spcPct val="80000"/>
              </a:lnSpc>
              <a:spcBef>
                <a:spcPts val="1800"/>
              </a:spcBef>
              <a:buClr>
                <a:srgbClr val="00007D"/>
              </a:buClr>
              <a:buFont typeface="Wingdings" pitchFamily="2" charset="2"/>
              <a:buChar char=""/>
            </a:pPr>
            <a:r>
              <a:rPr lang="zh-CN" altLang="zh-CN" sz="2800" dirty="0">
                <a:solidFill>
                  <a:srgbClr val="000000"/>
                </a:solidFill>
                <a:latin typeface="黑体" pitchFamily="49" charset="-122"/>
              </a:rPr>
              <a:t>网络爬虫</a:t>
            </a:r>
            <a:r>
              <a:rPr lang="en-US" altLang="zh-CN" sz="2800" dirty="0">
                <a:solidFill>
                  <a:srgbClr val="000000"/>
                </a:solidFill>
                <a:latin typeface="黑体" pitchFamily="49" charset="-122"/>
              </a:rPr>
              <a:t>(Web Crawler)</a:t>
            </a:r>
          </a:p>
          <a:p>
            <a:pPr lvl="1" eaLnBrk="1" hangingPunct="1">
              <a:lnSpc>
                <a:spcPct val="80000"/>
              </a:lnSpc>
              <a:spcBef>
                <a:spcPts val="1800"/>
              </a:spcBef>
              <a:buClr>
                <a:srgbClr val="9999CC"/>
              </a:buClr>
              <a:buFont typeface="Wingdings" pitchFamily="2" charset="2"/>
              <a:buChar char=""/>
            </a:pPr>
            <a:r>
              <a:rPr lang="zh-CN" altLang="zh-CN" sz="2400" dirty="0">
                <a:solidFill>
                  <a:srgbClr val="000000"/>
                </a:solidFill>
                <a:latin typeface="黑体" pitchFamily="49" charset="-122"/>
              </a:rPr>
              <a:t>可以利用</a:t>
            </a:r>
            <a:r>
              <a:rPr lang="en-US" altLang="zh-CN" sz="2400" dirty="0">
                <a:solidFill>
                  <a:srgbClr val="000000"/>
                </a:solidFill>
                <a:latin typeface="黑体" pitchFamily="49" charset="-122"/>
              </a:rPr>
              <a:t>PR</a:t>
            </a:r>
            <a:r>
              <a:rPr lang="zh-CN" altLang="zh-CN" sz="2400" dirty="0">
                <a:solidFill>
                  <a:srgbClr val="000000"/>
                </a:solidFill>
                <a:latin typeface="黑体" pitchFamily="49" charset="-122"/>
              </a:rPr>
              <a:t>值，决定某个</a:t>
            </a:r>
            <a:r>
              <a:rPr lang="en-US" altLang="zh-CN" sz="2400" dirty="0">
                <a:solidFill>
                  <a:srgbClr val="000000"/>
                </a:solidFill>
                <a:latin typeface="黑体" pitchFamily="49" charset="-122"/>
              </a:rPr>
              <a:t>URL</a:t>
            </a:r>
            <a:r>
              <a:rPr lang="zh-CN" altLang="zh-CN" sz="2400" dirty="0">
                <a:solidFill>
                  <a:srgbClr val="000000"/>
                </a:solidFill>
                <a:latin typeface="黑体" pitchFamily="49" charset="-122"/>
              </a:rPr>
              <a:t>，所需要抓取的网页数量和深度</a:t>
            </a:r>
          </a:p>
          <a:p>
            <a:pPr lvl="1" eaLnBrk="1" hangingPunct="1">
              <a:lnSpc>
                <a:spcPct val="80000"/>
              </a:lnSpc>
              <a:spcBef>
                <a:spcPts val="1800"/>
              </a:spcBef>
              <a:buClr>
                <a:srgbClr val="9999CC"/>
              </a:buClr>
              <a:buFont typeface="Wingdings" pitchFamily="2" charset="2"/>
              <a:buChar char=""/>
            </a:pPr>
            <a:r>
              <a:rPr lang="zh-CN" altLang="zh-CN" sz="2400" dirty="0">
                <a:solidFill>
                  <a:srgbClr val="000000"/>
                </a:solidFill>
                <a:latin typeface="黑体" pitchFamily="49" charset="-122"/>
              </a:rPr>
              <a:t>重要性高的网页抓取的页面数量相对多一些，反之，则少一些</a:t>
            </a:r>
          </a:p>
          <a:p>
            <a:pPr eaLnBrk="1" hangingPunct="1">
              <a:lnSpc>
                <a:spcPct val="80000"/>
              </a:lnSpc>
              <a:spcBef>
                <a:spcPts val="1800"/>
              </a:spcBef>
              <a:buClr>
                <a:srgbClr val="00007D"/>
              </a:buClr>
              <a:buFont typeface="Wingdings" pitchFamily="2" charset="2"/>
              <a:buChar char=""/>
            </a:pPr>
            <a:r>
              <a:rPr lang="zh-CN" altLang="zh-CN" sz="2800" dirty="0">
                <a:solidFill>
                  <a:srgbClr val="000000"/>
                </a:solidFill>
                <a:latin typeface="黑体" pitchFamily="49" charset="-122"/>
              </a:rPr>
              <a:t>关键词与句子的抽取（节点与边）</a:t>
            </a:r>
          </a:p>
          <a:p>
            <a:pPr eaLnBrk="1" hangingPunct="1">
              <a:lnSpc>
                <a:spcPct val="80000"/>
              </a:lnSpc>
              <a:spcBef>
                <a:spcPts val="700"/>
              </a:spcBef>
              <a:buClrTx/>
              <a:buFontTx/>
              <a:buNone/>
            </a:pPr>
            <a:endParaRPr lang="en-US" altLang="zh-CN" sz="2800" dirty="0">
              <a:solidFill>
                <a:srgbClr val="000000"/>
              </a:solidFill>
              <a:ea typeface="宋体" pitchFamily="2" charset="-122"/>
            </a:endParaRPr>
          </a:p>
        </p:txBody>
      </p:sp>
    </p:spTree>
    <p:extLst>
      <p:ext uri="{BB962C8B-B14F-4D97-AF65-F5344CB8AC3E}">
        <p14:creationId xmlns:p14="http://schemas.microsoft.com/office/powerpoint/2010/main" val="421970572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1"/>
          <p:cNvSpPr txBox="1">
            <a:spLocks noChangeArrowheads="1"/>
          </p:cNvSpPr>
          <p:nvPr/>
        </p:nvSpPr>
        <p:spPr bwMode="auto">
          <a:xfrm>
            <a:off x="685800" y="33688"/>
            <a:ext cx="6553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r>
              <a:rPr lang="en-GB" altLang="zh-CN" sz="3200" i="1" dirty="0" err="1">
                <a:solidFill>
                  <a:srgbClr val="993366"/>
                </a:solidFill>
                <a:latin typeface="黑体" pitchFamily="49" charset="-122"/>
              </a:rPr>
              <a:t>pagerank</a:t>
            </a:r>
            <a:r>
              <a:rPr lang="zh-CN" altLang="zh-CN" sz="3200" i="1" dirty="0">
                <a:solidFill>
                  <a:srgbClr val="993366"/>
                </a:solidFill>
                <a:latin typeface="黑体" pitchFamily="49" charset="-122"/>
              </a:rPr>
              <a:t>小结</a:t>
            </a:r>
          </a:p>
        </p:txBody>
      </p:sp>
      <p:sp>
        <p:nvSpPr>
          <p:cNvPr id="61443" name="Text Box 2"/>
          <p:cNvSpPr txBox="1">
            <a:spLocks noChangeArrowheads="1"/>
          </p:cNvSpPr>
          <p:nvPr/>
        </p:nvSpPr>
        <p:spPr bwMode="auto">
          <a:xfrm>
            <a:off x="762000" y="990600"/>
            <a:ext cx="76200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6550" indent="-33655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1pPr>
            <a:lvl2pPr marL="736600" indent="-27940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2pPr>
            <a:lvl3pPr marL="1136650" indent="-22225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3pPr>
            <a:lvl4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4pPr>
            <a:lvl5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a:solidFill>
                  <a:schemeClr val="bg1"/>
                </a:solidFill>
                <a:latin typeface="Arial" pitchFamily="34" charset="0"/>
                <a:ea typeface="黑体" pitchFamily="49" charset="-122"/>
              </a:defRPr>
            </a:lvl9pPr>
          </a:lstStyle>
          <a:p>
            <a:pPr eaLnBrk="1" hangingPunct="1">
              <a:spcBef>
                <a:spcPts val="500"/>
              </a:spcBef>
              <a:buClr>
                <a:srgbClr val="00007D"/>
              </a:buClr>
              <a:buFont typeface="Wingdings" pitchFamily="2" charset="2"/>
              <a:buChar char=""/>
            </a:pPr>
            <a:r>
              <a:rPr lang="zh-CN" altLang="zh-CN" sz="2000" dirty="0">
                <a:solidFill>
                  <a:srgbClr val="000000"/>
                </a:solidFill>
                <a:latin typeface="黑体" pitchFamily="49" charset="-122"/>
              </a:rPr>
              <a:t>优点： </a:t>
            </a:r>
          </a:p>
          <a:p>
            <a:pPr eaLnBrk="1" hangingPunct="1">
              <a:spcBef>
                <a:spcPts val="500"/>
              </a:spcBef>
              <a:buClrTx/>
              <a:buFontTx/>
              <a:buNone/>
            </a:pPr>
            <a:r>
              <a:rPr lang="en-US" altLang="zh-CN" sz="2000" dirty="0" smtClean="0">
                <a:solidFill>
                  <a:srgbClr val="000000"/>
                </a:solidFill>
                <a:latin typeface="黑体" pitchFamily="49" charset="-122"/>
              </a:rPr>
              <a:t>   </a:t>
            </a:r>
            <a:r>
              <a:rPr lang="zh-CN" altLang="zh-CN" sz="2000" dirty="0" smtClean="0">
                <a:solidFill>
                  <a:srgbClr val="000000"/>
                </a:solidFill>
                <a:latin typeface="黑体" pitchFamily="49" charset="-122"/>
              </a:rPr>
              <a:t>是</a:t>
            </a:r>
            <a:r>
              <a:rPr lang="zh-CN" altLang="zh-CN" sz="2000" dirty="0">
                <a:solidFill>
                  <a:srgbClr val="000000"/>
                </a:solidFill>
                <a:latin typeface="黑体" pitchFamily="49" charset="-122"/>
              </a:rPr>
              <a:t>一个与查询无关的静态算法，所有网页的</a:t>
            </a:r>
            <a:r>
              <a:rPr lang="en-US" altLang="zh-CN" sz="2000" dirty="0">
                <a:solidFill>
                  <a:srgbClr val="000000"/>
                </a:solidFill>
                <a:latin typeface="黑体" pitchFamily="49" charset="-122"/>
              </a:rPr>
              <a:t>PageRank</a:t>
            </a:r>
            <a:r>
              <a:rPr lang="zh-CN" altLang="zh-CN" sz="2000" dirty="0">
                <a:solidFill>
                  <a:srgbClr val="000000"/>
                </a:solidFill>
                <a:latin typeface="黑体" pitchFamily="49" charset="-122"/>
              </a:rPr>
              <a:t>值通过离线计算获得；有效减少在线查询时的计算量，极大降低了查询响应时间。</a:t>
            </a:r>
          </a:p>
          <a:p>
            <a:pPr eaLnBrk="1" hangingPunct="1">
              <a:spcBef>
                <a:spcPts val="500"/>
              </a:spcBef>
              <a:buClr>
                <a:srgbClr val="00007D"/>
              </a:buClr>
              <a:buFont typeface="Wingdings" pitchFamily="2" charset="2"/>
              <a:buChar char=""/>
            </a:pPr>
            <a:r>
              <a:rPr lang="en-US" altLang="zh-CN" sz="2000" dirty="0">
                <a:solidFill>
                  <a:srgbClr val="000000"/>
                </a:solidFill>
                <a:latin typeface="黑体" pitchFamily="49" charset="-122"/>
              </a:rPr>
              <a:t>PageRank</a:t>
            </a:r>
            <a:r>
              <a:rPr lang="zh-CN" altLang="zh-CN" sz="2000" dirty="0">
                <a:solidFill>
                  <a:srgbClr val="000000"/>
                </a:solidFill>
                <a:latin typeface="黑体" pitchFamily="49" charset="-122"/>
              </a:rPr>
              <a:t>的缺点</a:t>
            </a:r>
          </a:p>
          <a:p>
            <a:pPr lvl="1" eaLnBrk="1" hangingPunct="1">
              <a:spcBef>
                <a:spcPts val="450"/>
              </a:spcBef>
              <a:buClr>
                <a:srgbClr val="9999CC"/>
              </a:buClr>
              <a:buFont typeface="Wingdings" pitchFamily="2" charset="2"/>
              <a:buChar char=""/>
            </a:pPr>
            <a:r>
              <a:rPr lang="zh-CN" altLang="zh-CN" sz="2000" dirty="0">
                <a:solidFill>
                  <a:srgbClr val="000000"/>
                </a:solidFill>
                <a:latin typeface="黑体" pitchFamily="49" charset="-122"/>
              </a:rPr>
              <a:t>过分相信链接关系</a:t>
            </a:r>
          </a:p>
          <a:p>
            <a:pPr lvl="2" eaLnBrk="1" hangingPunct="1">
              <a:spcBef>
                <a:spcPts val="400"/>
              </a:spcBef>
              <a:buClr>
                <a:srgbClr val="00007D"/>
              </a:buClr>
              <a:buFont typeface="Wingdings" pitchFamily="2" charset="2"/>
              <a:buChar char=""/>
            </a:pPr>
            <a:r>
              <a:rPr lang="zh-CN" altLang="zh-CN" sz="2000" dirty="0">
                <a:solidFill>
                  <a:srgbClr val="000000"/>
                </a:solidFill>
                <a:latin typeface="黑体" pitchFamily="49" charset="-122"/>
              </a:rPr>
              <a:t>一些权威网页往往是相互不链接的，比如新浪、搜狐、网易以及腾讯这些大的门户之间，基本是不相互链接的，学术领域也是这样。</a:t>
            </a:r>
          </a:p>
          <a:p>
            <a:pPr lvl="2" eaLnBrk="1" hangingPunct="1">
              <a:spcBef>
                <a:spcPts val="400"/>
              </a:spcBef>
              <a:buClr>
                <a:srgbClr val="00007D"/>
              </a:buClr>
              <a:buFont typeface="Wingdings" pitchFamily="2" charset="2"/>
              <a:buChar char=""/>
            </a:pPr>
            <a:r>
              <a:rPr lang="en-US" altLang="zh-CN" sz="2000" dirty="0">
                <a:solidFill>
                  <a:srgbClr val="000000"/>
                </a:solidFill>
                <a:latin typeface="黑体" pitchFamily="49" charset="-122"/>
              </a:rPr>
              <a:t>1</a:t>
            </a:r>
            <a:r>
              <a:rPr lang="zh-CN" altLang="zh-CN" sz="2000" dirty="0">
                <a:solidFill>
                  <a:srgbClr val="000000"/>
                </a:solidFill>
                <a:latin typeface="黑体" pitchFamily="49" charset="-122"/>
              </a:rPr>
              <a:t>）人们的查询具有主题特征，</a:t>
            </a:r>
            <a:r>
              <a:rPr lang="en-US" altLang="zh-CN" sz="2000" dirty="0">
                <a:solidFill>
                  <a:srgbClr val="000000"/>
                </a:solidFill>
                <a:latin typeface="黑体" pitchFamily="49" charset="-122"/>
              </a:rPr>
              <a:t>PageRank</a:t>
            </a:r>
            <a:r>
              <a:rPr lang="zh-CN" altLang="zh-CN" sz="2000" dirty="0">
                <a:solidFill>
                  <a:srgbClr val="000000"/>
                </a:solidFill>
                <a:latin typeface="黑体" pitchFamily="49" charset="-122"/>
              </a:rPr>
              <a:t>忽略了主题相关性，导致结果的相关性和主题性降低 </a:t>
            </a:r>
          </a:p>
          <a:p>
            <a:pPr lvl="2" eaLnBrk="1" hangingPunct="1">
              <a:spcBef>
                <a:spcPts val="400"/>
              </a:spcBef>
              <a:buClr>
                <a:srgbClr val="00007D"/>
              </a:buClr>
              <a:buFont typeface="Wingdings" pitchFamily="2" charset="2"/>
              <a:buChar char=""/>
            </a:pPr>
            <a:r>
              <a:rPr lang="en-US" altLang="zh-CN" sz="2000" dirty="0">
                <a:solidFill>
                  <a:srgbClr val="000000"/>
                </a:solidFill>
                <a:latin typeface="黑体" pitchFamily="49" charset="-122"/>
              </a:rPr>
              <a:t> 2</a:t>
            </a:r>
            <a:r>
              <a:rPr lang="zh-CN" altLang="zh-CN" sz="2000" dirty="0">
                <a:solidFill>
                  <a:srgbClr val="000000"/>
                </a:solidFill>
                <a:latin typeface="黑体" pitchFamily="49" charset="-122"/>
              </a:rPr>
              <a:t>）旧的页面等级会比新页面高。因为即使是非常好的新页面也不会有很多上游链接，除非它是某个站点的子站点。</a:t>
            </a:r>
          </a:p>
          <a:p>
            <a:pPr eaLnBrk="1" hangingPunct="1">
              <a:spcBef>
                <a:spcPts val="500"/>
              </a:spcBef>
              <a:buClr>
                <a:srgbClr val="00007D"/>
              </a:buClr>
              <a:buFont typeface="Wingdings" pitchFamily="2" charset="2"/>
              <a:buChar char=""/>
            </a:pPr>
            <a:r>
              <a:rPr lang="zh-CN" altLang="zh-CN" sz="2000" dirty="0" smtClean="0">
                <a:solidFill>
                  <a:srgbClr val="000000"/>
                </a:solidFill>
                <a:latin typeface="黑体" pitchFamily="49" charset="-122"/>
              </a:rPr>
              <a:t>排序</a:t>
            </a:r>
            <a:r>
              <a:rPr lang="zh-CN" altLang="zh-CN" sz="2000" dirty="0">
                <a:solidFill>
                  <a:srgbClr val="000000"/>
                </a:solidFill>
                <a:latin typeface="黑体" pitchFamily="49" charset="-122"/>
              </a:rPr>
              <a:t>技术是搜索引擎的绝密</a:t>
            </a:r>
          </a:p>
          <a:p>
            <a:pPr lvl="1" eaLnBrk="1" hangingPunct="1">
              <a:spcBef>
                <a:spcPts val="450"/>
              </a:spcBef>
              <a:buClr>
                <a:srgbClr val="9999CC"/>
              </a:buClr>
              <a:buFont typeface="Wingdings" pitchFamily="2" charset="2"/>
              <a:buChar char=""/>
            </a:pPr>
            <a:r>
              <a:rPr lang="en-US" altLang="zh-CN" sz="2000" dirty="0">
                <a:solidFill>
                  <a:srgbClr val="000000"/>
                </a:solidFill>
                <a:latin typeface="黑体" pitchFamily="49" charset="-122"/>
              </a:rPr>
              <a:t>Google</a:t>
            </a:r>
            <a:r>
              <a:rPr lang="zh-CN" altLang="zh-CN" sz="2000" dirty="0">
                <a:solidFill>
                  <a:srgbClr val="000000"/>
                </a:solidFill>
                <a:latin typeface="黑体" pitchFamily="49" charset="-122"/>
              </a:rPr>
              <a:t>目前所使用的排序技术，已经不再是简单的</a:t>
            </a:r>
            <a:r>
              <a:rPr lang="en-US" altLang="zh-CN" sz="2000" dirty="0">
                <a:solidFill>
                  <a:srgbClr val="000000"/>
                </a:solidFill>
                <a:latin typeface="黑体" pitchFamily="49" charset="-122"/>
              </a:rPr>
              <a:t>PageRank</a:t>
            </a:r>
          </a:p>
          <a:p>
            <a:pPr lvl="1" eaLnBrk="1" hangingPunct="1">
              <a:lnSpc>
                <a:spcPct val="80000"/>
              </a:lnSpc>
              <a:spcBef>
                <a:spcPts val="450"/>
              </a:spcBef>
              <a:buClrTx/>
              <a:buFontTx/>
              <a:buNone/>
            </a:pPr>
            <a:endParaRPr lang="en-US" altLang="zh-CN" dirty="0">
              <a:solidFill>
                <a:srgbClr val="000000"/>
              </a:solidFill>
              <a:latin typeface="黑体" pitchFamily="49" charset="-122"/>
            </a:endParaRPr>
          </a:p>
          <a:p>
            <a:pPr lvl="1" eaLnBrk="1" hangingPunct="1">
              <a:lnSpc>
                <a:spcPct val="80000"/>
              </a:lnSpc>
              <a:spcBef>
                <a:spcPts val="450"/>
              </a:spcBef>
              <a:buClrTx/>
              <a:buFontTx/>
              <a:buNone/>
            </a:pPr>
            <a:endParaRPr lang="en-US" altLang="zh-CN" dirty="0">
              <a:solidFill>
                <a:srgbClr val="000000"/>
              </a:solidFill>
              <a:latin typeface="黑体" pitchFamily="49" charset="-122"/>
            </a:endParaRPr>
          </a:p>
        </p:txBody>
      </p:sp>
    </p:spTree>
    <p:extLst>
      <p:ext uri="{BB962C8B-B14F-4D97-AF65-F5344CB8AC3E}">
        <p14:creationId xmlns:p14="http://schemas.microsoft.com/office/powerpoint/2010/main" val="296788297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pPr>
              <a:defRPr/>
            </a:pPr>
            <a:fld id="{2C283D06-78AB-4F3F-B355-C3EF02C6DDC4}" type="slidenum">
              <a:rPr lang="en-US" altLang="zh-CN" smtClean="0"/>
              <a:pPr>
                <a:defRPr/>
              </a:pPr>
              <a:t>8</a:t>
            </a:fld>
            <a:endParaRPr lang="en-US" altLang="zh-CN"/>
          </a:p>
        </p:txBody>
      </p:sp>
      <p:pic>
        <p:nvPicPr>
          <p:cNvPr id="323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8" y="990600"/>
            <a:ext cx="7810035" cy="5071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1"/>
          <p:cNvSpPr txBox="1">
            <a:spLocks noChangeArrowheads="1"/>
          </p:cNvSpPr>
          <p:nvPr/>
        </p:nvSpPr>
        <p:spPr bwMode="auto">
          <a:xfrm>
            <a:off x="630237" y="76200"/>
            <a:ext cx="51244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r>
              <a:rPr lang="zh-CN" altLang="en-US" sz="3200" i="1" dirty="0" smtClean="0">
                <a:solidFill>
                  <a:srgbClr val="993366"/>
                </a:solidFill>
                <a:latin typeface="黑体" pitchFamily="49" charset="-122"/>
              </a:rPr>
              <a:t>网页超级连接</a:t>
            </a:r>
            <a:endParaRPr lang="zh-CN" altLang="zh-CN" sz="3200" i="1" dirty="0">
              <a:solidFill>
                <a:srgbClr val="993366"/>
              </a:solidFill>
              <a:latin typeface="黑体" pitchFamily="49" charset="-122"/>
            </a:endParaRPr>
          </a:p>
        </p:txBody>
      </p:sp>
    </p:spTree>
    <p:extLst>
      <p:ext uri="{BB962C8B-B14F-4D97-AF65-F5344CB8AC3E}">
        <p14:creationId xmlns:p14="http://schemas.microsoft.com/office/powerpoint/2010/main" val="356036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pPr>
              <a:defRPr/>
            </a:pPr>
            <a:fld id="{2C283D06-78AB-4F3F-B355-C3EF02C6DDC4}" type="slidenum">
              <a:rPr lang="en-US" altLang="zh-CN" smtClean="0"/>
              <a:pPr>
                <a:defRPr/>
              </a:pPr>
              <a:t>9</a:t>
            </a:fld>
            <a:endParaRPr lang="en-US" altLang="zh-CN"/>
          </a:p>
        </p:txBody>
      </p:sp>
      <p:pic>
        <p:nvPicPr>
          <p:cNvPr id="3256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50" y="1524000"/>
            <a:ext cx="8051298" cy="4314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1"/>
          <p:cNvSpPr txBox="1">
            <a:spLocks noChangeArrowheads="1"/>
          </p:cNvSpPr>
          <p:nvPr/>
        </p:nvSpPr>
        <p:spPr bwMode="auto">
          <a:xfrm>
            <a:off x="630237" y="76200"/>
            <a:ext cx="51244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黑体" pitchFamily="49" charset="-122"/>
              </a:defRPr>
            </a:lvl9pPr>
          </a:lstStyle>
          <a:p>
            <a:pPr eaLnBrk="1" hangingPunct="1">
              <a:buClrTx/>
              <a:buFontTx/>
              <a:buNone/>
            </a:pPr>
            <a:r>
              <a:rPr lang="zh-CN" altLang="en-US" sz="3200" i="1" dirty="0" smtClean="0">
                <a:solidFill>
                  <a:srgbClr val="993366"/>
                </a:solidFill>
                <a:latin typeface="黑体" pitchFamily="49" charset="-122"/>
              </a:rPr>
              <a:t>网页如何排序</a:t>
            </a:r>
            <a:endParaRPr lang="zh-CN" altLang="zh-CN" sz="3200" i="1" dirty="0">
              <a:solidFill>
                <a:srgbClr val="993366"/>
              </a:solidFill>
              <a:latin typeface="黑体" pitchFamily="49" charset="-122"/>
            </a:endParaRPr>
          </a:p>
        </p:txBody>
      </p:sp>
    </p:spTree>
    <p:extLst>
      <p:ext uri="{BB962C8B-B14F-4D97-AF65-F5344CB8AC3E}">
        <p14:creationId xmlns:p14="http://schemas.microsoft.com/office/powerpoint/2010/main" val="3342672810"/>
      </p:ext>
    </p:extLst>
  </p:cSld>
  <p:clrMapOvr>
    <a:masterClrMapping/>
  </p:clrMapOvr>
</p:sld>
</file>

<file path=ppt/theme/theme1.xml><?xml version="1.0" encoding="utf-8"?>
<a:theme xmlns:a="http://schemas.openxmlformats.org/drawingml/2006/main" name="sample">
  <a:themeElements>
    <a:clrScheme name="sample 2">
      <a:dk1>
        <a:srgbClr val="113F71"/>
      </a:dk1>
      <a:lt1>
        <a:srgbClr val="FFFFFF"/>
      </a:lt1>
      <a:dk2>
        <a:srgbClr val="000000"/>
      </a:dk2>
      <a:lt2>
        <a:srgbClr val="C1D1D3"/>
      </a:lt2>
      <a:accent1>
        <a:srgbClr val="2D7ACF"/>
      </a:accent1>
      <a:accent2>
        <a:srgbClr val="99CC00"/>
      </a:accent2>
      <a:accent3>
        <a:srgbClr val="FFFFFF"/>
      </a:accent3>
      <a:accent4>
        <a:srgbClr val="0D345F"/>
      </a:accent4>
      <a:accent5>
        <a:srgbClr val="ADBEE4"/>
      </a:accent5>
      <a:accent6>
        <a:srgbClr val="8AB900"/>
      </a:accent6>
      <a:hlink>
        <a:srgbClr val="5AABCC"/>
      </a:hlink>
      <a:folHlink>
        <a:srgbClr val="BD9E61"/>
      </a:folHlink>
    </a:clrScheme>
    <a:fontScheme name="samp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2"/>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sample 1">
        <a:dk1>
          <a:srgbClr val="1F52C0"/>
        </a:dk1>
        <a:lt1>
          <a:srgbClr val="FFFFFF"/>
        </a:lt1>
        <a:dk2>
          <a:srgbClr val="000000"/>
        </a:dk2>
        <a:lt2>
          <a:srgbClr val="D6E1E2"/>
        </a:lt2>
        <a:accent1>
          <a:srgbClr val="E38B55"/>
        </a:accent1>
        <a:accent2>
          <a:srgbClr val="CB81D5"/>
        </a:accent2>
        <a:accent3>
          <a:srgbClr val="FFFFFF"/>
        </a:accent3>
        <a:accent4>
          <a:srgbClr val="1945A4"/>
        </a:accent4>
        <a:accent5>
          <a:srgbClr val="EFC4B4"/>
        </a:accent5>
        <a:accent6>
          <a:srgbClr val="B874C1"/>
        </a:accent6>
        <a:hlink>
          <a:srgbClr val="705FC3"/>
        </a:hlink>
        <a:folHlink>
          <a:srgbClr val="83A6A7"/>
        </a:folHlink>
      </a:clrScheme>
      <a:clrMap bg1="lt1" tx1="dk1" bg2="lt2" tx2="dk2" accent1="accent1" accent2="accent2" accent3="accent3" accent4="accent4" accent5="accent5" accent6="accent6" hlink="hlink" folHlink="folHlink"/>
    </a:extraClrScheme>
    <a:extraClrScheme>
      <a:clrScheme name="sample 2">
        <a:dk1>
          <a:srgbClr val="113F71"/>
        </a:dk1>
        <a:lt1>
          <a:srgbClr val="FFFFFF"/>
        </a:lt1>
        <a:dk2>
          <a:srgbClr val="000000"/>
        </a:dk2>
        <a:lt2>
          <a:srgbClr val="C1D1D3"/>
        </a:lt2>
        <a:accent1>
          <a:srgbClr val="2D7ACF"/>
        </a:accent1>
        <a:accent2>
          <a:srgbClr val="99CC00"/>
        </a:accent2>
        <a:accent3>
          <a:srgbClr val="FFFFFF"/>
        </a:accent3>
        <a:accent4>
          <a:srgbClr val="0D345F"/>
        </a:accent4>
        <a:accent5>
          <a:srgbClr val="ADBEE4"/>
        </a:accent5>
        <a:accent6>
          <a:srgbClr val="8AB900"/>
        </a:accent6>
        <a:hlink>
          <a:srgbClr val="5AABCC"/>
        </a:hlink>
        <a:folHlink>
          <a:srgbClr val="BD9E61"/>
        </a:folHlink>
      </a:clrScheme>
      <a:clrMap bg1="lt1" tx1="dk1" bg2="lt2" tx2="dk2" accent1="accent1" accent2="accent2" accent3="accent3" accent4="accent4" accent5="accent5" accent6="accent6" hlink="hlink" folHlink="folHlink"/>
    </a:extraClrScheme>
    <a:extraClrScheme>
      <a:clrScheme name="sample 3">
        <a:dk1>
          <a:srgbClr val="1F2163"/>
        </a:dk1>
        <a:lt1>
          <a:srgbClr val="FFFFFF"/>
        </a:lt1>
        <a:dk2>
          <a:srgbClr val="000000"/>
        </a:dk2>
        <a:lt2>
          <a:srgbClr val="CCD8DA"/>
        </a:lt2>
        <a:accent1>
          <a:srgbClr val="4067CA"/>
        </a:accent1>
        <a:accent2>
          <a:srgbClr val="00B4B0"/>
        </a:accent2>
        <a:accent3>
          <a:srgbClr val="FFFFFF"/>
        </a:accent3>
        <a:accent4>
          <a:srgbClr val="191B53"/>
        </a:accent4>
        <a:accent5>
          <a:srgbClr val="AFB8E1"/>
        </a:accent5>
        <a:accent6>
          <a:srgbClr val="00A39F"/>
        </a:accent6>
        <a:hlink>
          <a:srgbClr val="6DB1DF"/>
        </a:hlink>
        <a:folHlink>
          <a:srgbClr val="9292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28083</TotalTime>
  <Words>2905</Words>
  <Application>Microsoft Office PowerPoint</Application>
  <PresentationFormat>全屏显示(4:3)</PresentationFormat>
  <Paragraphs>382</Paragraphs>
  <Slides>73</Slides>
  <Notes>27</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73</vt:i4>
      </vt:variant>
    </vt:vector>
  </HeadingPairs>
  <TitlesOfParts>
    <vt:vector size="75" baseType="lpstr">
      <vt:lpstr>sample</vt:lpstr>
      <vt:lpstr>公式</vt:lpstr>
      <vt:lpstr>PageRank算法  </vt:lpstr>
      <vt:lpstr>PowerPoint 演示文稿</vt:lpstr>
      <vt:lpstr>PowerPoint 演示文稿</vt:lpstr>
      <vt:lpstr>Google查询过程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PageRank核心思想 </vt:lpstr>
      <vt:lpstr>PowerPoint 演示文稿</vt:lpstr>
      <vt:lpstr>PowerPoint 演示文稿</vt:lpstr>
      <vt:lpstr>PowerPoint 演示文稿</vt:lpstr>
      <vt:lpstr>PowerPoint 演示文稿</vt:lpstr>
      <vt:lpstr>PageRank例子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PageRank的计算</vt:lpstr>
      <vt:lpstr>PowerPoint 演示文稿</vt:lpstr>
      <vt:lpstr>PageRank的计算</vt:lpstr>
      <vt:lpstr>PageRank的计算</vt:lpstr>
      <vt:lpstr>PageRank的计算</vt:lpstr>
      <vt:lpstr>PageRank的计算</vt:lpstr>
      <vt:lpstr>PageRank的计算</vt:lpstr>
      <vt:lpstr>PageRank的计算</vt:lpstr>
      <vt:lpstr>PageRank的计算</vt:lpstr>
      <vt:lpstr>幂迭代</vt:lpstr>
      <vt:lpstr>PageRank的计算</vt:lpstr>
      <vt:lpstr>例</vt:lpstr>
      <vt:lpstr>例</vt:lpstr>
      <vt:lpstr>例</vt:lpstr>
      <vt:lpstr>例子</vt:lpstr>
      <vt:lpstr>某7个网页之间的链接关系图</vt:lpstr>
      <vt:lpstr>网页链接图的邻接矩阵</vt:lpstr>
      <vt:lpstr>PageRank的计算</vt:lpstr>
      <vt:lpstr>PageRank的计算</vt:lpstr>
      <vt:lpstr>7个网页的PageRank值</vt:lpstr>
      <vt:lpstr>PageRank结果的评价</vt:lpstr>
      <vt:lpstr>页面之间相互关系及状态转移图</vt:lpstr>
      <vt:lpstr>PageRank结果的评价</vt:lpstr>
      <vt:lpstr>PageRank结果的评价</vt:lpstr>
      <vt:lpstr>PageRank例子</vt:lpstr>
      <vt:lpstr>PageRank例子</vt:lpstr>
      <vt:lpstr>PageRank例子</vt:lpstr>
      <vt:lpstr>PageRank问题</vt:lpstr>
      <vt:lpstr>例</vt:lpstr>
      <vt:lpstr>例</vt:lpstr>
      <vt:lpstr>PageRank问题</vt:lpstr>
      <vt:lpstr>例</vt:lpstr>
      <vt:lpstr>例</vt:lpstr>
      <vt:lpstr>例</vt:lpstr>
      <vt:lpstr>例</vt:lpstr>
      <vt:lpstr>例</vt:lpstr>
      <vt:lpstr>PageRank问题</vt:lpstr>
      <vt:lpstr>PowerPoint 演示文稿</vt:lpstr>
      <vt:lpstr>PowerPoint 演示文稿</vt:lpstr>
      <vt:lpstr>PageRank数值计算难点</vt:lpstr>
      <vt:lpstr>PageRank 的问题</vt:lpstr>
      <vt:lpstr>PowerPoint 演示文稿</vt:lpstr>
      <vt:lpstr>PowerPoint 演示文稿</vt:lpstr>
    </vt:vector>
  </TitlesOfParts>
  <Company>GuildDesign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ThemeGallery.com</dc:creator>
  <cp:lastModifiedBy>Windows 用户</cp:lastModifiedBy>
  <cp:revision>3357</cp:revision>
  <dcterms:created xsi:type="dcterms:W3CDTF">2004-08-26T06:30:40Z</dcterms:created>
  <dcterms:modified xsi:type="dcterms:W3CDTF">2023-05-09T04:12:37Z</dcterms:modified>
</cp:coreProperties>
</file>